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Luckiest Guy"/>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gJIEAnCJfKvIYtR2bPgKh86JB+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uckiestGuy-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 sz="800" u="none" cap="none" strike="noStrike">
                <a:solidFill>
                  <a:srgbClr val="000000"/>
                </a:solidFill>
                <a:highlight>
                  <a:srgbClr val="FFFFFF"/>
                </a:highlight>
                <a:latin typeface="Arial"/>
                <a:ea typeface="Arial"/>
                <a:cs typeface="Arial"/>
                <a:sym typeface="Arial"/>
              </a:rPr>
              <a:t>As a group, we decided our main motivation was to provide a fun and engaging activity that allowed users to relax strained eye issues that come from overusing screens. We aimed to use the tools we each had from each of our disciplines to create clean signals and effective machine learning models, and then work creatively to combine our skills to make a high-quality game. Finally, we've come up with the Tetris, a game is controlled using eye movements as the inputs.</a:t>
            </a:r>
            <a:endParaRPr b="0" sz="800">
              <a:highlight>
                <a:srgbClr val="FFFFFF"/>
              </a:highlight>
            </a:endParaRPr>
          </a:p>
          <a:p>
            <a:pPr indent="0" lvl="0" marL="158750" rtl="0" algn="l">
              <a:lnSpc>
                <a:spcPct val="100000"/>
              </a:lnSpc>
              <a:spcBef>
                <a:spcPts val="0"/>
              </a:spcBef>
              <a:spcAft>
                <a:spcPts val="0"/>
              </a:spcAft>
              <a:buSzPts val="1100"/>
              <a:buNone/>
            </a:pPr>
            <a:r>
              <a:t/>
            </a:r>
            <a:endParaRPr b="0" sz="800">
              <a:highlight>
                <a:srgbClr val="FFFFFF"/>
              </a:highlight>
            </a:endParaRPr>
          </a:p>
          <a:p>
            <a:pPr indent="0" lvl="0" marL="158750" rtl="0" algn="l">
              <a:lnSpc>
                <a:spcPct val="100000"/>
              </a:lnSpc>
              <a:spcBef>
                <a:spcPts val="0"/>
              </a:spcBef>
              <a:spcAft>
                <a:spcPts val="0"/>
              </a:spcAft>
              <a:buSzPts val="1100"/>
              <a:buNone/>
            </a:pPr>
            <a:r>
              <a:rPr b="0" i="0" lang="en" sz="800" u="none" cap="none" strike="noStrike">
                <a:solidFill>
                  <a:srgbClr val="000000"/>
                </a:solidFill>
                <a:highlight>
                  <a:srgbClr val="FFFFFF"/>
                </a:highlight>
                <a:latin typeface="Arial"/>
                <a:ea typeface="Arial"/>
                <a:cs typeface="Arial"/>
                <a:sym typeface="Arial"/>
              </a:rPr>
              <a:t>And here is how our awesome team have developed this product.</a:t>
            </a:r>
            <a:endParaRPr b="0" sz="800">
              <a:highlight>
                <a:srgbClr val="FFFFFF"/>
              </a:highlight>
            </a:endParaRPr>
          </a:p>
          <a:p>
            <a:pPr indent="0" lvl="0" marL="15875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0"/>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 name="Google Shape;14;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2" name="Shape 62"/>
        <p:cNvGrpSpPr/>
        <p:nvPr/>
      </p:nvGrpSpPr>
      <p:grpSpPr>
        <a:xfrm>
          <a:off x="0" y="0"/>
          <a:ext cx="0" cy="0"/>
          <a:chOff x="0" y="0"/>
          <a:chExt cx="0" cy="0"/>
        </a:xfrm>
      </p:grpSpPr>
      <p:sp>
        <p:nvSpPr>
          <p:cNvPr id="63" name="Google Shape;63;p29"/>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9"/>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5" name="Google Shape;65;p29"/>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6" name="Google Shape;66;p2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9" name="Shape 69"/>
        <p:cNvGrpSpPr/>
        <p:nvPr/>
      </p:nvGrpSpPr>
      <p:grpSpPr>
        <a:xfrm>
          <a:off x="0" y="0"/>
          <a:ext cx="0" cy="0"/>
          <a:chOff x="0" y="0"/>
          <a:chExt cx="0" cy="0"/>
        </a:xfrm>
      </p:grpSpPr>
      <p:sp>
        <p:nvSpPr>
          <p:cNvPr id="70" name="Google Shape;70;p30"/>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0"/>
          <p:cNvSpPr/>
          <p:nvPr>
            <p:ph idx="2" type="pic"/>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72" name="Google Shape;72;p30"/>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3" name="Google Shape;73;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6" name="Shape 76"/>
        <p:cNvGrpSpPr/>
        <p:nvPr/>
      </p:nvGrpSpPr>
      <p:grpSpPr>
        <a:xfrm>
          <a:off x="0" y="0"/>
          <a:ext cx="0" cy="0"/>
          <a:chOff x="0" y="0"/>
          <a:chExt cx="0" cy="0"/>
        </a:xfrm>
      </p:grpSpPr>
      <p:sp>
        <p:nvSpPr>
          <p:cNvPr id="77" name="Google Shape;77;p3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31"/>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9" name="Google Shape;79;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32"/>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2"/>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5" name="Google Shape;85;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2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Calibri"/>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2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20" name="Google Shape;20;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bg>
      <p:bgPr>
        <a:solidFill>
          <a:schemeClr val="dk1"/>
        </a:solidFill>
      </p:bgPr>
    </p:bg>
    <p:spTree>
      <p:nvGrpSpPr>
        <p:cNvPr id="21" name="Shape 21"/>
        <p:cNvGrpSpPr/>
        <p:nvPr/>
      </p:nvGrpSpPr>
      <p:grpSpPr>
        <a:xfrm>
          <a:off x="0" y="0"/>
          <a:ext cx="0" cy="0"/>
          <a:chOff x="0" y="0"/>
          <a:chExt cx="0" cy="0"/>
        </a:xfrm>
      </p:grpSpPr>
      <p:sp>
        <p:nvSpPr>
          <p:cNvPr id="22" name="Google Shape;22;p22"/>
          <p:cNvSpPr txBox="1"/>
          <p:nvPr>
            <p:ph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chemeClr val="lt1"/>
              </a:buClr>
              <a:buSzPts val="12000"/>
              <a:buFont typeface="Calibri"/>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p:txBody>
      </p:sp>
      <p:sp>
        <p:nvSpPr>
          <p:cNvPr id="23" name="Google Shape;23;p2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90000"/>
              </a:lnSpc>
              <a:spcBef>
                <a:spcPts val="0"/>
              </a:spcBef>
              <a:spcAft>
                <a:spcPts val="0"/>
              </a:spcAft>
              <a:buClr>
                <a:schemeClr val="lt1"/>
              </a:buClr>
              <a:buSzPts val="1800"/>
              <a:buChar char="●"/>
              <a:defRPr>
                <a:solidFill>
                  <a:schemeClr val="lt1"/>
                </a:solidFill>
              </a:defRPr>
            </a:lvl1pPr>
            <a:lvl2pPr indent="-317500" lvl="1" marL="914400" algn="ctr">
              <a:lnSpc>
                <a:spcPct val="90000"/>
              </a:lnSpc>
              <a:spcBef>
                <a:spcPts val="1600"/>
              </a:spcBef>
              <a:spcAft>
                <a:spcPts val="0"/>
              </a:spcAft>
              <a:buClr>
                <a:schemeClr val="lt1"/>
              </a:buClr>
              <a:buSzPts val="1400"/>
              <a:buChar char="○"/>
              <a:defRPr>
                <a:solidFill>
                  <a:schemeClr val="lt1"/>
                </a:solidFill>
              </a:defRPr>
            </a:lvl2pPr>
            <a:lvl3pPr indent="-317500" lvl="2" marL="1371600" algn="ctr">
              <a:lnSpc>
                <a:spcPct val="90000"/>
              </a:lnSpc>
              <a:spcBef>
                <a:spcPts val="1600"/>
              </a:spcBef>
              <a:spcAft>
                <a:spcPts val="0"/>
              </a:spcAft>
              <a:buClr>
                <a:schemeClr val="lt1"/>
              </a:buClr>
              <a:buSzPts val="1400"/>
              <a:buChar char="■"/>
              <a:defRPr>
                <a:solidFill>
                  <a:schemeClr val="lt1"/>
                </a:solidFill>
              </a:defRPr>
            </a:lvl3pPr>
            <a:lvl4pPr indent="-317500" lvl="3" marL="1828800" algn="ctr">
              <a:lnSpc>
                <a:spcPct val="90000"/>
              </a:lnSpc>
              <a:spcBef>
                <a:spcPts val="1600"/>
              </a:spcBef>
              <a:spcAft>
                <a:spcPts val="0"/>
              </a:spcAft>
              <a:buClr>
                <a:schemeClr val="lt1"/>
              </a:buClr>
              <a:buSzPts val="1400"/>
              <a:buChar char="●"/>
              <a:defRPr>
                <a:solidFill>
                  <a:schemeClr val="lt1"/>
                </a:solidFill>
              </a:defRPr>
            </a:lvl4pPr>
            <a:lvl5pPr indent="-317500" lvl="4" marL="2286000" algn="ctr">
              <a:lnSpc>
                <a:spcPct val="90000"/>
              </a:lnSpc>
              <a:spcBef>
                <a:spcPts val="1600"/>
              </a:spcBef>
              <a:spcAft>
                <a:spcPts val="0"/>
              </a:spcAft>
              <a:buClr>
                <a:schemeClr val="lt1"/>
              </a:buClr>
              <a:buSzPts val="1400"/>
              <a:buChar char="○"/>
              <a:defRPr>
                <a:solidFill>
                  <a:schemeClr val="lt1"/>
                </a:solidFill>
              </a:defRPr>
            </a:lvl5pPr>
            <a:lvl6pPr indent="-317500" lvl="5" marL="2743200" algn="ctr">
              <a:lnSpc>
                <a:spcPct val="90000"/>
              </a:lnSpc>
              <a:spcBef>
                <a:spcPts val="1600"/>
              </a:spcBef>
              <a:spcAft>
                <a:spcPts val="0"/>
              </a:spcAft>
              <a:buClr>
                <a:schemeClr val="lt1"/>
              </a:buClr>
              <a:buSzPts val="1400"/>
              <a:buChar char="■"/>
              <a:defRPr>
                <a:solidFill>
                  <a:schemeClr val="lt1"/>
                </a:solidFill>
              </a:defRPr>
            </a:lvl6pPr>
            <a:lvl7pPr indent="-317500" lvl="6" marL="3200400" algn="ctr">
              <a:lnSpc>
                <a:spcPct val="90000"/>
              </a:lnSpc>
              <a:spcBef>
                <a:spcPts val="1600"/>
              </a:spcBef>
              <a:spcAft>
                <a:spcPts val="0"/>
              </a:spcAft>
              <a:buClr>
                <a:schemeClr val="lt1"/>
              </a:buClr>
              <a:buSzPts val="1400"/>
              <a:buChar char="●"/>
              <a:defRPr>
                <a:solidFill>
                  <a:schemeClr val="lt1"/>
                </a:solidFill>
              </a:defRPr>
            </a:lvl7pPr>
            <a:lvl8pPr indent="-317500" lvl="7" marL="3657600" algn="ctr">
              <a:lnSpc>
                <a:spcPct val="90000"/>
              </a:lnSpc>
              <a:spcBef>
                <a:spcPts val="1600"/>
              </a:spcBef>
              <a:spcAft>
                <a:spcPts val="0"/>
              </a:spcAft>
              <a:buClr>
                <a:schemeClr val="lt1"/>
              </a:buClr>
              <a:buSzPts val="1400"/>
              <a:buChar char="○"/>
              <a:defRPr>
                <a:solidFill>
                  <a:schemeClr val="lt1"/>
                </a:solidFill>
              </a:defRPr>
            </a:lvl8pPr>
            <a:lvl9pPr indent="-317500" lvl="8" marL="4114800" algn="ctr">
              <a:lnSpc>
                <a:spcPct val="90000"/>
              </a:lnSpc>
              <a:spcBef>
                <a:spcPts val="1600"/>
              </a:spcBef>
              <a:spcAft>
                <a:spcPts val="1600"/>
              </a:spcAft>
              <a:buClr>
                <a:schemeClr val="lt1"/>
              </a:buClr>
              <a:buSzPts val="1400"/>
              <a:buChar char="■"/>
              <a:defRPr>
                <a:solidFill>
                  <a:schemeClr val="lt1"/>
                </a:solidFill>
              </a:defRPr>
            </a:lvl9pPr>
          </a:lstStyle>
          <a:p/>
        </p:txBody>
      </p:sp>
      <p:sp>
        <p:nvSpPr>
          <p:cNvPr id="24" name="Google Shape;24;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2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 name="Google Shape;28;p2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24"/>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4"/>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4" name="Google Shape;34;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2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5"/>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25"/>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 name="Google Shape;41;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26"/>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6"/>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7" name="Google Shape;47;p26"/>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 name="Google Shape;48;p26"/>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9" name="Google Shape;49;p26"/>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 name="Google Shape;50;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2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2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1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github.com/benycze/python-tetris" TargetMode="External"/><Relationship Id="rId5" Type="http://schemas.openxmlformats.org/officeDocument/2006/relationships/hyperlink" Target="https://www.pygame.org/news" TargetMode="External"/><Relationship Id="rId6" Type="http://schemas.openxmlformats.org/officeDocument/2006/relationships/hyperlink" Target="https://github.com/davidgur/Tetris" TargetMode="External"/><Relationship Id="rId7" Type="http://schemas.openxmlformats.org/officeDocument/2006/relationships/hyperlink" Target="https://simplifaster.com/articles/sport-vision-training-dr-brandon-walle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s://drive.google.com/open?id=1HZ5tjjftfmzqabYGaTxoDCZwlFiyyL48" TargetMode="External"/><Relationship Id="rId5" Type="http://schemas.openxmlformats.org/officeDocument/2006/relationships/hyperlink" Target="https://drive.google.com/open?id=1HZ5tjjftfmzqabYGaTxoDCZwlFiyyL48" TargetMode="External"/><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hyperlink" Target="https://doi.org/10.1016/j.ajo.2005.06.00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1" name="Shape 91"/>
        <p:cNvGrpSpPr/>
        <p:nvPr/>
      </p:nvGrpSpPr>
      <p:grpSpPr>
        <a:xfrm>
          <a:off x="0" y="0"/>
          <a:ext cx="0" cy="0"/>
          <a:chOff x="0" y="0"/>
          <a:chExt cx="0" cy="0"/>
        </a:xfrm>
      </p:grpSpPr>
      <p:sp>
        <p:nvSpPr>
          <p:cNvPr id="92" name="Google Shape;92;p1"/>
          <p:cNvSpPr txBox="1"/>
          <p:nvPr>
            <p:ph type="ctrTitle"/>
          </p:nvPr>
        </p:nvSpPr>
        <p:spPr>
          <a:xfrm>
            <a:off x="3942135" y="2033898"/>
            <a:ext cx="4596000" cy="8388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Clr>
                <a:schemeClr val="dk1"/>
              </a:buClr>
              <a:buSzPts val="4300"/>
              <a:buFont typeface="Luckiest Guy"/>
              <a:buNone/>
            </a:pPr>
            <a:r>
              <a:rPr lang="en" sz="4300">
                <a:latin typeface="Luckiest Guy"/>
                <a:ea typeface="Luckiest Guy"/>
                <a:cs typeface="Luckiest Guy"/>
                <a:sym typeface="Luckiest Guy"/>
              </a:rPr>
              <a:t>Group 14 - Tetris </a:t>
            </a:r>
            <a:endParaRPr sz="4300">
              <a:latin typeface="Luckiest Guy"/>
              <a:ea typeface="Luckiest Guy"/>
              <a:cs typeface="Luckiest Guy"/>
              <a:sym typeface="Luckiest Guy"/>
            </a:endParaRPr>
          </a:p>
        </p:txBody>
      </p:sp>
      <p:sp>
        <p:nvSpPr>
          <p:cNvPr id="93" name="Google Shape;93;p1"/>
          <p:cNvSpPr txBox="1"/>
          <p:nvPr>
            <p:ph idx="1" type="subTitle"/>
          </p:nvPr>
        </p:nvSpPr>
        <p:spPr>
          <a:xfrm>
            <a:off x="3517935" y="2817523"/>
            <a:ext cx="5020200" cy="7221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0"/>
              </a:spcBef>
              <a:spcAft>
                <a:spcPts val="0"/>
              </a:spcAft>
              <a:buClr>
                <a:schemeClr val="dk1"/>
              </a:buClr>
              <a:buSzPts val="1400"/>
              <a:buNone/>
            </a:pPr>
            <a:r>
              <a:rPr lang="en" sz="1400">
                <a:latin typeface="Comic Sans MS"/>
                <a:ea typeface="Comic Sans MS"/>
                <a:cs typeface="Comic Sans MS"/>
                <a:sym typeface="Comic Sans MS"/>
              </a:rPr>
              <a:t>Benjamin Winiarski, Chloe Bi, Jamie Hepburn, </a:t>
            </a:r>
            <a:endParaRPr sz="1400">
              <a:latin typeface="Comic Sans MS"/>
              <a:ea typeface="Comic Sans MS"/>
              <a:cs typeface="Comic Sans MS"/>
              <a:sym typeface="Comic Sans MS"/>
            </a:endParaRPr>
          </a:p>
          <a:p>
            <a:pPr indent="0" lvl="0" marL="457200" rtl="0" algn="l">
              <a:lnSpc>
                <a:spcPct val="90000"/>
              </a:lnSpc>
              <a:spcBef>
                <a:spcPts val="0"/>
              </a:spcBef>
              <a:spcAft>
                <a:spcPts val="0"/>
              </a:spcAft>
              <a:buClr>
                <a:schemeClr val="dk1"/>
              </a:buClr>
              <a:buSzPts val="1400"/>
              <a:buNone/>
            </a:pPr>
            <a:r>
              <a:rPr lang="en" sz="1400">
                <a:latin typeface="Comic Sans MS"/>
                <a:ea typeface="Comic Sans MS"/>
                <a:cs typeface="Comic Sans MS"/>
                <a:sym typeface="Comic Sans MS"/>
              </a:rPr>
              <a:t>Mai Phuong Ho, Pablo Bonilla and Anastasia Birrell</a:t>
            </a:r>
            <a:endParaRPr sz="1400">
              <a:latin typeface="Comic Sans MS"/>
              <a:ea typeface="Comic Sans MS"/>
              <a:cs typeface="Comic Sans MS"/>
              <a:sym typeface="Comic Sans MS"/>
            </a:endParaRPr>
          </a:p>
          <a:p>
            <a:pPr indent="0" lvl="0" marL="457200" rtl="0" algn="l">
              <a:lnSpc>
                <a:spcPct val="90000"/>
              </a:lnSpc>
              <a:spcBef>
                <a:spcPts val="0"/>
              </a:spcBef>
              <a:spcAft>
                <a:spcPts val="0"/>
              </a:spcAft>
              <a:buClr>
                <a:schemeClr val="dk1"/>
              </a:buClr>
              <a:buSzPts val="1900"/>
              <a:buNone/>
            </a:pPr>
            <a:r>
              <a:t/>
            </a:r>
            <a:endParaRPr sz="1900">
              <a:latin typeface="Comic Sans MS"/>
              <a:ea typeface="Comic Sans MS"/>
              <a:cs typeface="Comic Sans MS"/>
              <a:sym typeface="Comic Sans MS"/>
            </a:endParaRPr>
          </a:p>
        </p:txBody>
      </p:sp>
      <p:pic>
        <p:nvPicPr>
          <p:cNvPr id="94" name="Google Shape;94;p1"/>
          <p:cNvPicPr preferRelativeResize="0"/>
          <p:nvPr/>
        </p:nvPicPr>
        <p:blipFill rotWithShape="1">
          <a:blip r:embed="rId3">
            <a:alphaModFix/>
          </a:blip>
          <a:srcRect b="0" l="0" r="0" t="0"/>
          <a:stretch/>
        </p:blipFill>
        <p:spPr>
          <a:xfrm>
            <a:off x="0" y="0"/>
            <a:ext cx="9144002" cy="5143500"/>
          </a:xfrm>
          <a:prstGeom prst="rect">
            <a:avLst/>
          </a:prstGeom>
          <a:noFill/>
          <a:ln>
            <a:noFill/>
          </a:ln>
        </p:spPr>
      </p:pic>
      <p:sp>
        <p:nvSpPr>
          <p:cNvPr id="95" name="Google Shape;95;p1"/>
          <p:cNvSpPr/>
          <p:nvPr/>
        </p:nvSpPr>
        <p:spPr>
          <a:xfrm>
            <a:off x="3690156" y="1941256"/>
            <a:ext cx="5099957"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4400" u="none" cap="none" strike="noStrike">
                <a:solidFill>
                  <a:srgbClr val="FFFFFF"/>
                </a:solidFill>
                <a:latin typeface="Luckiest Guy"/>
                <a:ea typeface="Luckiest Guy"/>
                <a:cs typeface="Luckiest Guy"/>
                <a:sym typeface="Luckiest Guy"/>
              </a:rPr>
              <a:t>Group 14 - Tetris </a:t>
            </a:r>
            <a:endParaRPr b="0" i="0" sz="4400" u="none" cap="none" strike="noStrike">
              <a:solidFill>
                <a:srgbClr val="000000"/>
              </a:solidFill>
              <a:latin typeface="Arial"/>
              <a:ea typeface="Arial"/>
              <a:cs typeface="Arial"/>
              <a:sym typeface="Arial"/>
            </a:endParaRPr>
          </a:p>
        </p:txBody>
      </p:sp>
      <p:sp>
        <p:nvSpPr>
          <p:cNvPr id="96" name="Google Shape;96;p1"/>
          <p:cNvSpPr/>
          <p:nvPr/>
        </p:nvSpPr>
        <p:spPr>
          <a:xfrm>
            <a:off x="3254828" y="2729107"/>
            <a:ext cx="5020200" cy="954107"/>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b="0" i="0" lang="en" sz="1400" u="none" cap="none" strike="noStrike">
                <a:solidFill>
                  <a:srgbClr val="FFFFFF"/>
                </a:solidFill>
                <a:latin typeface="Comic Sans MS"/>
                <a:ea typeface="Comic Sans MS"/>
                <a:cs typeface="Comic Sans MS"/>
                <a:sym typeface="Comic Sans MS"/>
              </a:rPr>
              <a:t>Benjamin Winiarski, Chloe Bi, Jamie Hepburn,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b="0" i="0" lang="en" sz="1400" u="none" cap="none" strike="noStrike">
                <a:solidFill>
                  <a:srgbClr val="FFFFFF"/>
                </a:solidFill>
                <a:latin typeface="Comic Sans MS"/>
                <a:ea typeface="Comic Sans MS"/>
                <a:cs typeface="Comic Sans MS"/>
                <a:sym typeface="Comic Sans MS"/>
              </a:rPr>
              <a:t>Mai Phuong Ho, Pablo Bonilla and Anastasia Birrell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descr="A close up of a logo&#10;&#10;Description generated with high confidence" id="208" name="Google Shape;208;p10"/>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209" name="Google Shape;209;p10"/>
          <p:cNvSpPr txBox="1"/>
          <p:nvPr>
            <p:ph type="title"/>
          </p:nvPr>
        </p:nvSpPr>
        <p:spPr>
          <a:xfrm>
            <a:off x="349800" y="344686"/>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Discussion</a:t>
            </a:r>
            <a:endParaRPr b="1" sz="2800">
              <a:solidFill>
                <a:srgbClr val="2F5496"/>
              </a:solidFill>
              <a:latin typeface="Comic Sans MS"/>
              <a:ea typeface="Comic Sans MS"/>
              <a:cs typeface="Comic Sans MS"/>
              <a:sym typeface="Comic Sans MS"/>
            </a:endParaRPr>
          </a:p>
        </p:txBody>
      </p:sp>
      <p:sp>
        <p:nvSpPr>
          <p:cNvPr id="210" name="Google Shape;210;p10"/>
          <p:cNvSpPr txBox="1"/>
          <p:nvPr>
            <p:ph idx="1" type="body"/>
          </p:nvPr>
        </p:nvSpPr>
        <p:spPr>
          <a:xfrm>
            <a:off x="311700" y="1199793"/>
            <a:ext cx="8520600" cy="3339000"/>
          </a:xfrm>
          <a:prstGeom prst="rect">
            <a:avLst/>
          </a:prstGeom>
          <a:noFill/>
          <a:ln>
            <a:noFill/>
          </a:ln>
        </p:spPr>
        <p:txBody>
          <a:bodyPr anchorCtr="0" anchor="t" bIns="91425" lIns="91425" spcFirstLastPara="1" rIns="91425" wrap="square" tIns="91425">
            <a:noAutofit/>
          </a:bodyPr>
          <a:lstStyle/>
          <a:p>
            <a:pPr indent="0" lvl="0" marL="107950" rtl="0" algn="l">
              <a:lnSpc>
                <a:spcPct val="90000"/>
              </a:lnSpc>
              <a:spcBef>
                <a:spcPts val="0"/>
              </a:spcBef>
              <a:spcAft>
                <a:spcPts val="0"/>
              </a:spcAft>
              <a:buClr>
                <a:schemeClr val="dk1"/>
              </a:buClr>
              <a:buSzPts val="1900"/>
              <a:buNone/>
            </a:pPr>
            <a:r>
              <a:rPr b="1" lang="en" sz="1600"/>
              <a:t>Product performs very strongly and robustly in production</a:t>
            </a:r>
            <a:endParaRPr b="1" sz="1600"/>
          </a:p>
          <a:p>
            <a:pPr indent="-285750" lvl="1" marL="850900" rtl="0" algn="l">
              <a:lnSpc>
                <a:spcPct val="90000"/>
              </a:lnSpc>
              <a:spcBef>
                <a:spcPts val="0"/>
              </a:spcBef>
              <a:spcAft>
                <a:spcPts val="0"/>
              </a:spcAft>
              <a:buClr>
                <a:schemeClr val="dk1"/>
              </a:buClr>
              <a:buSzPts val="1504"/>
              <a:buFont typeface="Noto Sans Symbols"/>
              <a:buChar char="▪"/>
            </a:pPr>
            <a:r>
              <a:rPr lang="en" sz="1600"/>
              <a:t>Data is double filtered in real time, potential signals are saved for prompt classification</a:t>
            </a:r>
            <a:endParaRPr/>
          </a:p>
          <a:p>
            <a:pPr indent="-285750" lvl="1" marL="850900" rtl="0" algn="l">
              <a:lnSpc>
                <a:spcPct val="90000"/>
              </a:lnSpc>
              <a:spcBef>
                <a:spcPts val="0"/>
              </a:spcBef>
              <a:spcAft>
                <a:spcPts val="0"/>
              </a:spcAft>
              <a:buClr>
                <a:schemeClr val="dk1"/>
              </a:buClr>
              <a:buSzPts val="1504"/>
              <a:buFont typeface="Noto Sans Symbols"/>
              <a:buChar char="▪"/>
            </a:pPr>
            <a:r>
              <a:rPr lang="en" sz="1600"/>
              <a:t>Classifiers have high performance scores across environments</a:t>
            </a:r>
            <a:endParaRPr/>
          </a:p>
          <a:p>
            <a:pPr indent="-285750" lvl="1" marL="850900" rtl="0" algn="l">
              <a:lnSpc>
                <a:spcPct val="90000"/>
              </a:lnSpc>
              <a:spcBef>
                <a:spcPts val="0"/>
              </a:spcBef>
              <a:spcAft>
                <a:spcPts val="0"/>
              </a:spcAft>
              <a:buClr>
                <a:schemeClr val="dk1"/>
              </a:buClr>
              <a:buSzPts val="1504"/>
              <a:buFont typeface="Noto Sans Symbols"/>
              <a:buChar char="▪"/>
            </a:pPr>
            <a:r>
              <a:rPr lang="en" sz="1600"/>
              <a:t>Lag times in game play are reasonable</a:t>
            </a:r>
            <a:endParaRPr/>
          </a:p>
          <a:p>
            <a:pPr indent="-285750" lvl="1" marL="850900" rtl="0" algn="l">
              <a:lnSpc>
                <a:spcPct val="90000"/>
              </a:lnSpc>
              <a:spcBef>
                <a:spcPts val="0"/>
              </a:spcBef>
              <a:spcAft>
                <a:spcPts val="0"/>
              </a:spcAft>
              <a:buClr>
                <a:schemeClr val="dk1"/>
              </a:buClr>
              <a:buSzPts val="1504"/>
              <a:buFont typeface="Noto Sans Symbols"/>
              <a:buChar char="▪"/>
            </a:pPr>
            <a:r>
              <a:rPr lang="en" sz="1600"/>
              <a:t>Multiple game modes will keep users interested</a:t>
            </a:r>
            <a:endParaRPr/>
          </a:p>
          <a:p>
            <a:pPr indent="0" lvl="1" marL="615950" rtl="0" algn="l">
              <a:lnSpc>
                <a:spcPct val="90000"/>
              </a:lnSpc>
              <a:spcBef>
                <a:spcPts val="0"/>
              </a:spcBef>
              <a:spcAft>
                <a:spcPts val="0"/>
              </a:spcAft>
              <a:buClr>
                <a:schemeClr val="dk1"/>
              </a:buClr>
              <a:buSzPts val="1100"/>
              <a:buNone/>
            </a:pPr>
            <a:r>
              <a:t/>
            </a:r>
            <a:endParaRPr sz="1600"/>
          </a:p>
          <a:p>
            <a:pPr indent="0" lvl="1" marL="615950" rtl="0" algn="l">
              <a:lnSpc>
                <a:spcPct val="90000"/>
              </a:lnSpc>
              <a:spcBef>
                <a:spcPts val="0"/>
              </a:spcBef>
              <a:spcAft>
                <a:spcPts val="0"/>
              </a:spcAft>
              <a:buClr>
                <a:schemeClr val="dk1"/>
              </a:buClr>
              <a:buSzPts val="1100"/>
              <a:buNone/>
            </a:pPr>
            <a:r>
              <a:t/>
            </a:r>
            <a:endParaRPr sz="1600"/>
          </a:p>
          <a:p>
            <a:pPr indent="0" lvl="0" marL="114300" rtl="0" algn="l">
              <a:lnSpc>
                <a:spcPct val="90000"/>
              </a:lnSpc>
              <a:spcBef>
                <a:spcPts val="0"/>
              </a:spcBef>
              <a:spcAft>
                <a:spcPts val="0"/>
              </a:spcAft>
              <a:buClr>
                <a:schemeClr val="dk1"/>
              </a:buClr>
              <a:buSzPts val="1800"/>
              <a:buNone/>
            </a:pPr>
            <a:r>
              <a:rPr b="1" lang="en" sz="1600"/>
              <a:t>Potential improvements</a:t>
            </a:r>
            <a:endParaRPr b="1" sz="1600"/>
          </a:p>
          <a:p>
            <a:pPr indent="-285750" lvl="1" marL="876300" rtl="0" algn="l">
              <a:lnSpc>
                <a:spcPct val="90000"/>
              </a:lnSpc>
              <a:spcBef>
                <a:spcPts val="0"/>
              </a:spcBef>
              <a:spcAft>
                <a:spcPts val="0"/>
              </a:spcAft>
              <a:buClr>
                <a:schemeClr val="dk1"/>
              </a:buClr>
              <a:buSzPts val="1500"/>
              <a:buFont typeface="Noto Sans Symbols"/>
              <a:buChar char="▪"/>
            </a:pPr>
            <a:r>
              <a:rPr lang="en" sz="1600"/>
              <a:t>Boosting performance of the classifier involving all 5 movements</a:t>
            </a:r>
            <a:endParaRPr sz="1600"/>
          </a:p>
          <a:p>
            <a:pPr indent="-285750" lvl="1" marL="876300" rtl="0" algn="l">
              <a:lnSpc>
                <a:spcPct val="90000"/>
              </a:lnSpc>
              <a:spcBef>
                <a:spcPts val="0"/>
              </a:spcBef>
              <a:spcAft>
                <a:spcPts val="0"/>
              </a:spcAft>
              <a:buClr>
                <a:schemeClr val="dk1"/>
              </a:buClr>
              <a:buSzPts val="1500"/>
              <a:buFont typeface="Noto Sans Symbols"/>
              <a:buChar char="▪"/>
            </a:pPr>
            <a:r>
              <a:rPr lang="en" sz="1600"/>
              <a:t>Integrating everything into python</a:t>
            </a:r>
            <a:endParaRPr sz="1600"/>
          </a:p>
          <a:p>
            <a:pPr indent="-285750" lvl="1" marL="876300" rtl="0" algn="l">
              <a:lnSpc>
                <a:spcPct val="90000"/>
              </a:lnSpc>
              <a:spcBef>
                <a:spcPts val="0"/>
              </a:spcBef>
              <a:spcAft>
                <a:spcPts val="0"/>
              </a:spcAft>
              <a:buClr>
                <a:schemeClr val="dk1"/>
              </a:buClr>
              <a:buSzPts val="1500"/>
              <a:buFont typeface="Noto Sans Symbols"/>
              <a:buChar char="▪"/>
            </a:pPr>
            <a:r>
              <a:rPr lang="en" sz="1600"/>
              <a:t>Calibration for out of person testing</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descr="A close up of a logo&#10;&#10;Description generated with high confidence" id="215" name="Google Shape;215;p11"/>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216" name="Google Shape;216;p11"/>
          <p:cNvSpPr txBox="1"/>
          <p:nvPr>
            <p:ph type="title"/>
          </p:nvPr>
        </p:nvSpPr>
        <p:spPr>
          <a:xfrm>
            <a:off x="542148" y="36284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Conclusion</a:t>
            </a:r>
            <a:endParaRPr/>
          </a:p>
        </p:txBody>
      </p:sp>
      <p:sp>
        <p:nvSpPr>
          <p:cNvPr id="217" name="Google Shape;217;p11"/>
          <p:cNvSpPr txBox="1"/>
          <p:nvPr>
            <p:ph idx="1" type="body"/>
          </p:nvPr>
        </p:nvSpPr>
        <p:spPr>
          <a:xfrm>
            <a:off x="4264832" y="1213751"/>
            <a:ext cx="4337020" cy="2476514"/>
          </a:xfrm>
          <a:prstGeom prst="rect">
            <a:avLst/>
          </a:prstGeom>
          <a:noFill/>
          <a:ln>
            <a:noFill/>
          </a:ln>
        </p:spPr>
        <p:txBody>
          <a:bodyPr anchorCtr="0" anchor="t" bIns="91425" lIns="91425" spcFirstLastPara="1" rIns="91425" wrap="square" tIns="91425">
            <a:noAutofit/>
          </a:bodyPr>
          <a:lstStyle/>
          <a:p>
            <a:pPr indent="0" lvl="0" marL="114300" rtl="0" algn="l">
              <a:lnSpc>
                <a:spcPct val="90000"/>
              </a:lnSpc>
              <a:spcBef>
                <a:spcPts val="0"/>
              </a:spcBef>
              <a:spcAft>
                <a:spcPts val="0"/>
              </a:spcAft>
              <a:buClr>
                <a:schemeClr val="dk1"/>
              </a:buClr>
              <a:buSzPts val="1800"/>
              <a:buNone/>
            </a:pPr>
            <a:r>
              <a:rPr b="1" lang="en" sz="1600"/>
              <a:t>Avenues for further research</a:t>
            </a:r>
            <a:endParaRPr/>
          </a:p>
          <a:p>
            <a:pPr indent="-285750" lvl="0" marL="412750" rtl="0" algn="l">
              <a:lnSpc>
                <a:spcPct val="90000"/>
              </a:lnSpc>
              <a:spcBef>
                <a:spcPts val="0"/>
              </a:spcBef>
              <a:spcAft>
                <a:spcPts val="0"/>
              </a:spcAft>
              <a:buClr>
                <a:schemeClr val="dk1"/>
              </a:buClr>
              <a:buSzPts val="1600"/>
              <a:buFont typeface="Noto Sans Symbols"/>
              <a:buChar char="▪"/>
            </a:pPr>
            <a:r>
              <a:rPr lang="en" sz="1600"/>
              <a:t>Tailor the game to individual eye disorders according to training regimes</a:t>
            </a:r>
            <a:endParaRPr/>
          </a:p>
          <a:p>
            <a:pPr indent="-285750" lvl="0" marL="412750" rtl="0" algn="l">
              <a:lnSpc>
                <a:spcPct val="90000"/>
              </a:lnSpc>
              <a:spcBef>
                <a:spcPts val="0"/>
              </a:spcBef>
              <a:spcAft>
                <a:spcPts val="0"/>
              </a:spcAft>
              <a:buClr>
                <a:schemeClr val="dk1"/>
              </a:buClr>
              <a:buSzPts val="1600"/>
              <a:buFont typeface="Noto Sans Symbols"/>
              <a:buChar char="▪"/>
            </a:pPr>
            <a:r>
              <a:rPr lang="en" sz="1600"/>
              <a:t>Develop more games that can use all 5 eye movements, or tools like keyboards for those with a disability (Belkacem et al. 2014)</a:t>
            </a:r>
            <a:endParaRPr/>
          </a:p>
          <a:p>
            <a:pPr indent="0" lvl="0" marL="114300" rtl="0" algn="l">
              <a:lnSpc>
                <a:spcPct val="90000"/>
              </a:lnSpc>
              <a:spcBef>
                <a:spcPts val="1600"/>
              </a:spcBef>
              <a:spcAft>
                <a:spcPts val="0"/>
              </a:spcAft>
              <a:buClr>
                <a:schemeClr val="dk1"/>
              </a:buClr>
              <a:buSzPts val="1800"/>
              <a:buNone/>
            </a:pPr>
            <a:r>
              <a:rPr b="1" lang="en" sz="1600"/>
              <a:t>Achieved our goal of developing a high standard game</a:t>
            </a:r>
            <a:endParaRPr/>
          </a:p>
          <a:p>
            <a:pPr indent="-285750" lvl="0" marL="412750" rtl="0" algn="l">
              <a:lnSpc>
                <a:spcPct val="90000"/>
              </a:lnSpc>
              <a:spcBef>
                <a:spcPts val="0"/>
              </a:spcBef>
              <a:spcAft>
                <a:spcPts val="0"/>
              </a:spcAft>
              <a:buClr>
                <a:schemeClr val="dk1"/>
              </a:buClr>
              <a:buSzPts val="1600"/>
              <a:buFont typeface="Noto Sans Symbols"/>
              <a:buChar char="▪"/>
            </a:pPr>
            <a:r>
              <a:rPr lang="en" sz="1600"/>
              <a:t>Worked efficiently in an interdisciplinary group setting</a:t>
            </a:r>
            <a:endParaRPr/>
          </a:p>
          <a:p>
            <a:pPr indent="0" lvl="0" marL="0" rtl="0" algn="l">
              <a:lnSpc>
                <a:spcPct val="90000"/>
              </a:lnSpc>
              <a:spcBef>
                <a:spcPts val="1600"/>
              </a:spcBef>
              <a:spcAft>
                <a:spcPts val="0"/>
              </a:spcAft>
              <a:buClr>
                <a:schemeClr val="dk1"/>
              </a:buClr>
              <a:buSzPts val="1800"/>
              <a:buNone/>
            </a:pPr>
            <a:r>
              <a:t/>
            </a:r>
            <a:endParaRPr sz="1600"/>
          </a:p>
          <a:p>
            <a:pPr indent="0" lvl="0" marL="0" rtl="0" algn="l">
              <a:lnSpc>
                <a:spcPct val="90000"/>
              </a:lnSpc>
              <a:spcBef>
                <a:spcPts val="1600"/>
              </a:spcBef>
              <a:spcAft>
                <a:spcPts val="1600"/>
              </a:spcAft>
              <a:buClr>
                <a:schemeClr val="dk1"/>
              </a:buClr>
              <a:buSzPts val="1800"/>
              <a:buNone/>
            </a:pPr>
            <a:r>
              <a:t/>
            </a:r>
            <a:endParaRPr sz="1600"/>
          </a:p>
        </p:txBody>
      </p:sp>
      <p:pic>
        <p:nvPicPr>
          <p:cNvPr id="218" name="Google Shape;218;p11"/>
          <p:cNvPicPr preferRelativeResize="0"/>
          <p:nvPr/>
        </p:nvPicPr>
        <p:blipFill rotWithShape="1">
          <a:blip r:embed="rId4">
            <a:alphaModFix/>
          </a:blip>
          <a:srcRect b="0" l="0" r="0" t="0"/>
          <a:stretch/>
        </p:blipFill>
        <p:spPr>
          <a:xfrm>
            <a:off x="542148" y="1554157"/>
            <a:ext cx="3216568" cy="1768766"/>
          </a:xfrm>
          <a:prstGeom prst="rect">
            <a:avLst/>
          </a:prstGeom>
          <a:noFill/>
          <a:ln>
            <a:noFill/>
          </a:ln>
          <a:effectLst>
            <a:outerShdw blurRad="190500" rotWithShape="0" algn="tl">
              <a:srgbClr val="000000">
                <a:alpha val="69803"/>
              </a:srgbClr>
            </a:outerShdw>
          </a:effectLst>
        </p:spPr>
      </p:pic>
      <p:sp>
        <p:nvSpPr>
          <p:cNvPr id="219" name="Google Shape;219;p11"/>
          <p:cNvSpPr txBox="1"/>
          <p:nvPr/>
        </p:nvSpPr>
        <p:spPr>
          <a:xfrm>
            <a:off x="431443" y="4365694"/>
            <a:ext cx="5778857"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Walley, B. (2020, April 16). The Basics of Sport Vision Training with Dr. Brandon Walley. Retrieved from https://simplifaster.com/articles/sport-vision-training-dr-brandon-walley/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3" name="Shape 223"/>
        <p:cNvGrpSpPr/>
        <p:nvPr/>
      </p:nvGrpSpPr>
      <p:grpSpPr>
        <a:xfrm>
          <a:off x="0" y="0"/>
          <a:ext cx="0" cy="0"/>
          <a:chOff x="0" y="0"/>
          <a:chExt cx="0" cy="0"/>
        </a:xfrm>
      </p:grpSpPr>
      <p:pic>
        <p:nvPicPr>
          <p:cNvPr descr="A close up of a logo&#10;&#10;Description generated with high confidence" id="224" name="Google Shape;224;p12"/>
          <p:cNvPicPr preferRelativeResize="0"/>
          <p:nvPr/>
        </p:nvPicPr>
        <p:blipFill rotWithShape="1">
          <a:blip r:embed="rId3">
            <a:alphaModFix/>
          </a:blip>
          <a:srcRect b="0" l="0" r="0" t="45894"/>
          <a:stretch/>
        </p:blipFill>
        <p:spPr>
          <a:xfrm>
            <a:off x="20" y="10"/>
            <a:ext cx="9143980" cy="2782949"/>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225" name="Google Shape;225;p12"/>
          <p:cNvSpPr txBox="1"/>
          <p:nvPr>
            <p:ph type="title"/>
          </p:nvPr>
        </p:nvSpPr>
        <p:spPr>
          <a:xfrm>
            <a:off x="360759" y="2887053"/>
            <a:ext cx="2468166" cy="18395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3000"/>
              <a:buFont typeface="Comic Sans MS"/>
              <a:buNone/>
            </a:pPr>
            <a:r>
              <a:rPr b="1" lang="en" sz="2700">
                <a:solidFill>
                  <a:srgbClr val="2F5496"/>
                </a:solidFill>
                <a:latin typeface="Comic Sans MS"/>
                <a:ea typeface="Comic Sans MS"/>
                <a:cs typeface="Comic Sans MS"/>
                <a:sym typeface="Comic Sans MS"/>
              </a:rPr>
              <a:t>References</a:t>
            </a:r>
            <a:endParaRPr/>
          </a:p>
        </p:txBody>
      </p:sp>
      <p:sp>
        <p:nvSpPr>
          <p:cNvPr id="226" name="Google Shape;226;p12"/>
          <p:cNvSpPr txBox="1"/>
          <p:nvPr>
            <p:ph idx="1" type="body"/>
          </p:nvPr>
        </p:nvSpPr>
        <p:spPr>
          <a:xfrm>
            <a:off x="3169181" y="2912608"/>
            <a:ext cx="5614060" cy="1839515"/>
          </a:xfrm>
          <a:prstGeom prst="rect">
            <a:avLst/>
          </a:prstGeom>
          <a:noFill/>
          <a:ln>
            <a:noFill/>
          </a:ln>
        </p:spPr>
        <p:txBody>
          <a:bodyPr anchorCtr="0" anchor="ctr" bIns="45700" lIns="91425" spcFirstLastPara="1" rIns="91425" wrap="square" tIns="45700">
            <a:normAutofit/>
          </a:bodyPr>
          <a:lstStyle/>
          <a:p>
            <a:pPr indent="-228600" lvl="0" marL="457200" rtl="0" algn="l">
              <a:lnSpc>
                <a:spcPct val="90000"/>
              </a:lnSpc>
              <a:spcBef>
                <a:spcPts val="0"/>
              </a:spcBef>
              <a:spcAft>
                <a:spcPts val="0"/>
              </a:spcAft>
              <a:buClr>
                <a:srgbClr val="000000"/>
              </a:buClr>
              <a:buSzPts val="1000"/>
              <a:buFont typeface="Arial"/>
              <a:buChar char="•"/>
            </a:pPr>
            <a:r>
              <a:rPr lang="en" sz="900">
                <a:highlight>
                  <a:srgbClr val="FFFFFF"/>
                </a:highlight>
              </a:rPr>
              <a:t>Benáček, P. (2017). benycze/python-tetris. Retrieved 20 May 2020, from </a:t>
            </a:r>
            <a:r>
              <a:rPr lang="en" sz="900" u="sng">
                <a:solidFill>
                  <a:schemeClr val="hlink"/>
                </a:solidFill>
                <a:highlight>
                  <a:srgbClr val="FFFFFF"/>
                </a:highlight>
                <a:hlinkClick r:id="rId4"/>
              </a:rPr>
              <a:t>https://github.com/benycze/python-tetris</a:t>
            </a:r>
            <a:endParaRPr sz="900">
              <a:highlight>
                <a:srgbClr val="FFFFFF"/>
              </a:highlight>
            </a:endParaRPr>
          </a:p>
          <a:p>
            <a:pPr indent="-228600" lvl="0" marL="457200" rtl="0" algn="l">
              <a:lnSpc>
                <a:spcPct val="90000"/>
              </a:lnSpc>
              <a:spcBef>
                <a:spcPts val="600"/>
              </a:spcBef>
              <a:spcAft>
                <a:spcPts val="0"/>
              </a:spcAft>
              <a:buClr>
                <a:srgbClr val="000000"/>
              </a:buClr>
              <a:buSzPts val="1000"/>
              <a:buFont typeface="Arial"/>
              <a:buChar char="•"/>
            </a:pPr>
            <a:r>
              <a:rPr lang="en" sz="900">
                <a:highlight>
                  <a:srgbClr val="FFFFFF"/>
                </a:highlight>
              </a:rPr>
              <a:t>Pete Shinners (2011). PyGame - Python Game Development. Retrieved from </a:t>
            </a:r>
            <a:r>
              <a:rPr lang="en" sz="900" u="sng">
                <a:solidFill>
                  <a:schemeClr val="hlink"/>
                </a:solidFill>
                <a:hlinkClick r:id="rId5"/>
              </a:rPr>
              <a:t>https://www.pygame.org/news</a:t>
            </a:r>
            <a:endParaRPr sz="900">
              <a:highlight>
                <a:srgbClr val="FFFFFF"/>
              </a:highlight>
            </a:endParaRPr>
          </a:p>
          <a:p>
            <a:pPr indent="-228600" lvl="0" marL="457200" rtl="0" algn="l">
              <a:lnSpc>
                <a:spcPct val="90000"/>
              </a:lnSpc>
              <a:spcBef>
                <a:spcPts val="600"/>
              </a:spcBef>
              <a:spcAft>
                <a:spcPts val="0"/>
              </a:spcAft>
              <a:buClr>
                <a:srgbClr val="000000"/>
              </a:buClr>
              <a:buSzPts val="1000"/>
              <a:buFont typeface="Arial"/>
              <a:buChar char="•"/>
            </a:pPr>
            <a:r>
              <a:rPr lang="en" sz="900">
                <a:highlight>
                  <a:srgbClr val="FFFFFF"/>
                </a:highlight>
              </a:rPr>
              <a:t>Gurevich, D. (2017). davidgur/Tetris. Retrieved 20 May 2020, from </a:t>
            </a:r>
            <a:r>
              <a:rPr lang="en" sz="900" u="sng">
                <a:solidFill>
                  <a:schemeClr val="hlink"/>
                </a:solidFill>
                <a:hlinkClick r:id="rId6"/>
              </a:rPr>
              <a:t>https://github.com/davidgur/Tetris</a:t>
            </a:r>
            <a:endParaRPr sz="900">
              <a:highlight>
                <a:srgbClr val="FFFFFF"/>
              </a:highlight>
            </a:endParaRPr>
          </a:p>
          <a:p>
            <a:pPr indent="-228600" lvl="0" marL="457200" rtl="0" algn="l">
              <a:lnSpc>
                <a:spcPct val="90000"/>
              </a:lnSpc>
              <a:spcBef>
                <a:spcPts val="600"/>
              </a:spcBef>
              <a:spcAft>
                <a:spcPts val="0"/>
              </a:spcAft>
              <a:buClr>
                <a:srgbClr val="000000"/>
              </a:buClr>
              <a:buSzPts val="1000"/>
              <a:buFont typeface="Arial"/>
              <a:buChar char="•"/>
            </a:pPr>
            <a:r>
              <a:rPr lang="en" sz="900">
                <a:highlight>
                  <a:srgbClr val="FFFFFF"/>
                </a:highlight>
              </a:rPr>
              <a:t>Walley, B. (2020, April 16). The Basics of Sport Vision Training with Dr. Brandon Walley. Retrieved from </a:t>
            </a:r>
            <a:r>
              <a:rPr lang="en" sz="900" u="sng">
                <a:solidFill>
                  <a:schemeClr val="hlink"/>
                </a:solidFill>
                <a:highlight>
                  <a:srgbClr val="FFFFFF"/>
                </a:highlight>
                <a:hlinkClick r:id="rId7"/>
              </a:rPr>
              <a:t>https://simplifaster.com/articles/sport-vision-training-dr-brandon-walley/</a:t>
            </a:r>
            <a:r>
              <a:rPr lang="en" sz="900">
                <a:highlight>
                  <a:srgbClr val="FFFFFF"/>
                </a:highlight>
              </a:rPr>
              <a:t> </a:t>
            </a:r>
            <a:endParaRPr/>
          </a:p>
          <a:p>
            <a:pPr indent="-228600" lvl="0" marL="457200" rtl="0" algn="l">
              <a:lnSpc>
                <a:spcPct val="90000"/>
              </a:lnSpc>
              <a:spcBef>
                <a:spcPts val="600"/>
              </a:spcBef>
              <a:spcAft>
                <a:spcPts val="600"/>
              </a:spcAft>
              <a:buClr>
                <a:srgbClr val="000000"/>
              </a:buClr>
              <a:buSzPts val="1000"/>
              <a:buFont typeface="Arial"/>
              <a:buChar char="•"/>
            </a:pPr>
            <a:r>
              <a:rPr lang="en" sz="900">
                <a:highlight>
                  <a:srgbClr val="FFFFFF"/>
                </a:highlight>
              </a:rPr>
              <a:t>Belkacem, Abdelkader Nasreddine &amp; Yoshimura, Natsue &amp; SHIN, DUK &amp; Kambar, Hiroyuki &amp; Koike, Yasuharu. (2014). Eye-movement-based Communication System: A Comparison between Classification of Eye Movements Using EOG and EEG Sensors. 10.13140/RG.2.2.18705.63844.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0" name="Shape 230"/>
        <p:cNvGrpSpPr/>
        <p:nvPr/>
      </p:nvGrpSpPr>
      <p:grpSpPr>
        <a:xfrm>
          <a:off x="0" y="0"/>
          <a:ext cx="0" cy="0"/>
          <a:chOff x="0" y="0"/>
          <a:chExt cx="0" cy="0"/>
        </a:xfrm>
      </p:grpSpPr>
      <p:pic>
        <p:nvPicPr>
          <p:cNvPr descr="A close up of a logo&#10;&#10;Description generated with high confidence" id="231" name="Google Shape;231;p13"/>
          <p:cNvPicPr preferRelativeResize="0"/>
          <p:nvPr/>
        </p:nvPicPr>
        <p:blipFill rotWithShape="1">
          <a:blip r:embed="rId3">
            <a:alphaModFix/>
          </a:blip>
          <a:srcRect b="0" l="0" r="0" t="0"/>
          <a:stretch/>
        </p:blipFill>
        <p:spPr>
          <a:xfrm>
            <a:off x="20" y="10"/>
            <a:ext cx="9143979" cy="5143490"/>
          </a:xfrm>
          <a:prstGeom prst="rect">
            <a:avLst/>
          </a:prstGeom>
          <a:noFill/>
          <a:ln>
            <a:noFill/>
          </a:ln>
        </p:spPr>
      </p:pic>
      <p:sp>
        <p:nvSpPr>
          <p:cNvPr id="232" name="Google Shape;232;p13"/>
          <p:cNvSpPr txBox="1"/>
          <p:nvPr>
            <p:ph type="title"/>
          </p:nvPr>
        </p:nvSpPr>
        <p:spPr>
          <a:xfrm>
            <a:off x="532086" y="1435462"/>
            <a:ext cx="3153102" cy="10070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F5496"/>
              </a:buClr>
              <a:buSzPts val="3000"/>
              <a:buFont typeface="Comic Sans MS"/>
              <a:buNone/>
            </a:pPr>
            <a:r>
              <a:rPr b="1" lang="en" sz="2700">
                <a:solidFill>
                  <a:srgbClr val="2F5496"/>
                </a:solidFill>
                <a:latin typeface="Comic Sans MS"/>
                <a:ea typeface="Comic Sans MS"/>
                <a:cs typeface="Comic Sans MS"/>
                <a:sym typeface="Comic Sans MS"/>
              </a:rPr>
              <a:t>LIVE DEMO</a:t>
            </a:r>
            <a:endParaRPr b="1"/>
          </a:p>
        </p:txBody>
      </p:sp>
      <p:sp>
        <p:nvSpPr>
          <p:cNvPr id="233" name="Google Shape;233;p13"/>
          <p:cNvSpPr txBox="1"/>
          <p:nvPr>
            <p:ph idx="1" type="body"/>
          </p:nvPr>
        </p:nvSpPr>
        <p:spPr>
          <a:xfrm>
            <a:off x="324505" y="2502854"/>
            <a:ext cx="3790295" cy="1964880"/>
          </a:xfrm>
          <a:prstGeom prst="rect">
            <a:avLst/>
          </a:prstGeom>
          <a:noFill/>
          <a:ln>
            <a:noFill/>
          </a:ln>
        </p:spPr>
        <p:txBody>
          <a:bodyPr anchorCtr="0" anchor="ctr" bIns="45700" lIns="91425" spcFirstLastPara="1" rIns="91425" wrap="square" tIns="45700">
            <a:normAutofit/>
          </a:bodyPr>
          <a:lstStyle/>
          <a:p>
            <a:pPr indent="-457200" lvl="0" marL="685800" rtl="0" algn="l">
              <a:lnSpc>
                <a:spcPct val="90000"/>
              </a:lnSpc>
              <a:spcBef>
                <a:spcPts val="0"/>
              </a:spcBef>
              <a:spcAft>
                <a:spcPts val="0"/>
              </a:spcAft>
              <a:buClr>
                <a:schemeClr val="dk1"/>
              </a:buClr>
              <a:buSzPts val="1900"/>
              <a:buFont typeface="Noto Sans Symbols"/>
              <a:buChar char="▪"/>
            </a:pPr>
            <a:r>
              <a:rPr lang="en" sz="2000"/>
              <a:t>Left, Right and Blink mode</a:t>
            </a:r>
            <a:endParaRPr/>
          </a:p>
          <a:p>
            <a:pPr indent="-457200" lvl="0" marL="685800" rtl="0" algn="l">
              <a:lnSpc>
                <a:spcPct val="90000"/>
              </a:lnSpc>
              <a:spcBef>
                <a:spcPts val="600"/>
              </a:spcBef>
              <a:spcAft>
                <a:spcPts val="0"/>
              </a:spcAft>
              <a:buClr>
                <a:schemeClr val="dk1"/>
              </a:buClr>
              <a:buSzPts val="1900"/>
              <a:buFont typeface="Noto Sans Symbols"/>
              <a:buChar char="▪"/>
            </a:pPr>
            <a:r>
              <a:rPr lang="en" sz="2000"/>
              <a:t>Up, Down and Blink mode</a:t>
            </a:r>
            <a:endParaRPr/>
          </a:p>
          <a:p>
            <a:pPr indent="-457200" lvl="0" marL="685800" rtl="0" algn="l">
              <a:lnSpc>
                <a:spcPct val="90000"/>
              </a:lnSpc>
              <a:spcBef>
                <a:spcPts val="600"/>
              </a:spcBef>
              <a:spcAft>
                <a:spcPts val="600"/>
              </a:spcAft>
              <a:buClr>
                <a:schemeClr val="dk1"/>
              </a:buClr>
              <a:buSzPts val="1900"/>
              <a:buFont typeface="Noto Sans Symbols"/>
              <a:buChar char="▪"/>
            </a:pPr>
            <a:r>
              <a:rPr lang="en" sz="2000"/>
              <a:t>Surprise…</a:t>
            </a:r>
            <a:endParaRPr/>
          </a:p>
        </p:txBody>
      </p:sp>
      <p:pic>
        <p:nvPicPr>
          <p:cNvPr descr="Vector Surprise Emoji Icon - Download Free Vectors, Clipart ..." id="234" name="Google Shape;234;p13"/>
          <p:cNvPicPr preferRelativeResize="0"/>
          <p:nvPr/>
        </p:nvPicPr>
        <p:blipFill rotWithShape="1">
          <a:blip r:embed="rId4">
            <a:alphaModFix/>
          </a:blip>
          <a:srcRect b="21148" l="22022" r="21148" t="22022"/>
          <a:stretch/>
        </p:blipFill>
        <p:spPr>
          <a:xfrm rot="694210">
            <a:off x="2263895" y="3642886"/>
            <a:ext cx="490909" cy="490909"/>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descr="A close up of a logo&#10;&#10;Description generated with high confidence" id="239" name="Google Shape;239;p14"/>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240" name="Google Shape;240;p14"/>
          <p:cNvSpPr txBox="1"/>
          <p:nvPr>
            <p:ph type="title"/>
          </p:nvPr>
        </p:nvSpPr>
        <p:spPr>
          <a:xfrm>
            <a:off x="387900" y="366688"/>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Pre-recorded Demo (if necessary)</a:t>
            </a:r>
            <a:endParaRPr b="1" sz="2800">
              <a:solidFill>
                <a:srgbClr val="2F5496"/>
              </a:solidFill>
              <a:latin typeface="Comic Sans MS"/>
              <a:ea typeface="Comic Sans MS"/>
              <a:cs typeface="Comic Sans MS"/>
              <a:sym typeface="Comic Sans MS"/>
            </a:endParaRPr>
          </a:p>
        </p:txBody>
      </p:sp>
      <p:sp>
        <p:nvSpPr>
          <p:cNvPr id="241" name="Google Shape;241;p14"/>
          <p:cNvSpPr txBox="1"/>
          <p:nvPr>
            <p:ph idx="1" type="body"/>
          </p:nvPr>
        </p:nvSpPr>
        <p:spPr>
          <a:xfrm>
            <a:off x="4381403" y="2387593"/>
            <a:ext cx="3869968"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1600"/>
              </a:spcAft>
              <a:buClr>
                <a:srgbClr val="000000"/>
              </a:buClr>
              <a:buSzPts val="1800"/>
              <a:buNone/>
            </a:pPr>
            <a:r>
              <a:rPr lang="en" sz="1450" u="sng">
                <a:solidFill>
                  <a:srgbClr val="000000"/>
                </a:solidFill>
                <a:latin typeface="Arial"/>
                <a:ea typeface="Arial"/>
                <a:cs typeface="Arial"/>
                <a:sym typeface="Arial"/>
                <a:hlinkClick r:id="rId4"/>
              </a:rPr>
              <a:t>https://drive.google.com/open?id=1HZ5tjjftfmzqabYGaTxoDCZwlFiyyL48</a:t>
            </a:r>
            <a:endParaRPr sz="2100"/>
          </a:p>
        </p:txBody>
      </p:sp>
      <p:pic>
        <p:nvPicPr>
          <p:cNvPr id="242" name="Google Shape;242;p14">
            <a:hlinkClick r:id="rId5"/>
          </p:cNvPr>
          <p:cNvPicPr preferRelativeResize="0"/>
          <p:nvPr/>
        </p:nvPicPr>
        <p:blipFill rotWithShape="1">
          <a:blip r:embed="rId6">
            <a:alphaModFix/>
          </a:blip>
          <a:srcRect b="0" l="0" r="0" t="0"/>
          <a:stretch/>
        </p:blipFill>
        <p:spPr>
          <a:xfrm>
            <a:off x="958460" y="1341175"/>
            <a:ext cx="2920875" cy="3068949"/>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15"/>
          <p:cNvPicPr preferRelativeResize="0"/>
          <p:nvPr/>
        </p:nvPicPr>
        <p:blipFill rotWithShape="1">
          <a:blip r:embed="rId3">
            <a:alphaModFix/>
          </a:blip>
          <a:srcRect b="0" l="0" r="0" t="0"/>
          <a:stretch/>
        </p:blipFill>
        <p:spPr>
          <a:xfrm>
            <a:off x="0" y="0"/>
            <a:ext cx="9144002" cy="5143500"/>
          </a:xfrm>
          <a:prstGeom prst="rect">
            <a:avLst/>
          </a:prstGeom>
          <a:noFill/>
          <a:ln>
            <a:noFill/>
          </a:ln>
        </p:spPr>
      </p:pic>
      <p:sp>
        <p:nvSpPr>
          <p:cNvPr id="248" name="Google Shape;248;p15"/>
          <p:cNvSpPr txBox="1"/>
          <p:nvPr>
            <p:ph type="title"/>
          </p:nvPr>
        </p:nvSpPr>
        <p:spPr>
          <a:xfrm>
            <a:off x="2940600" y="1202872"/>
            <a:ext cx="6286614" cy="202945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12000"/>
              <a:buFont typeface="Luckiest Guy"/>
              <a:buNone/>
            </a:pPr>
            <a:r>
              <a:rPr lang="en" sz="7200">
                <a:latin typeface="Luckiest Guy"/>
                <a:ea typeface="Luckiest Guy"/>
                <a:cs typeface="Luckiest Guy"/>
                <a:sym typeface="Luckiest Guy"/>
              </a:rPr>
              <a:t>QUESTIONS</a:t>
            </a:r>
            <a:endParaRPr sz="7200">
              <a:latin typeface="Luckiest Guy"/>
              <a:ea typeface="Luckiest Guy"/>
              <a:cs typeface="Luckiest Guy"/>
              <a:sym typeface="Luckiest Gu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descr="A close up of a logo&#10;&#10;Description generated with high confidence" id="253" name="Google Shape;253;p16"/>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254" name="Google Shape;254;p16"/>
          <p:cNvSpPr txBox="1"/>
          <p:nvPr>
            <p:ph type="title"/>
          </p:nvPr>
        </p:nvSpPr>
        <p:spPr>
          <a:xfrm>
            <a:off x="311750" y="270725"/>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Appendix</a:t>
            </a:r>
            <a:endParaRPr b="1" sz="2800">
              <a:solidFill>
                <a:srgbClr val="2F5496"/>
              </a:solidFill>
              <a:latin typeface="Comic Sans MS"/>
              <a:ea typeface="Comic Sans MS"/>
              <a:cs typeface="Comic Sans MS"/>
              <a:sym typeface="Comic Sans MS"/>
            </a:endParaRPr>
          </a:p>
        </p:txBody>
      </p:sp>
      <p:sp>
        <p:nvSpPr>
          <p:cNvPr id="255" name="Google Shape;255;p16"/>
          <p:cNvSpPr txBox="1"/>
          <p:nvPr>
            <p:ph idx="1" type="body"/>
          </p:nvPr>
        </p:nvSpPr>
        <p:spPr>
          <a:xfrm>
            <a:off x="4321523" y="1431260"/>
            <a:ext cx="4693500" cy="2155582"/>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600"/>
              </a:spcBef>
              <a:spcAft>
                <a:spcPts val="0"/>
              </a:spcAft>
              <a:buClr>
                <a:srgbClr val="2F5496"/>
              </a:buClr>
              <a:buSzPts val="1800"/>
              <a:buNone/>
            </a:pPr>
            <a:r>
              <a:rPr b="1" lang="en">
                <a:solidFill>
                  <a:srgbClr val="2F5496"/>
                </a:solidFill>
              </a:rPr>
              <a:t>DOWN SIGNAL</a:t>
            </a:r>
            <a:endParaRPr b="1">
              <a:solidFill>
                <a:srgbClr val="2F5496"/>
              </a:solidFill>
            </a:endParaRPr>
          </a:p>
          <a:p>
            <a:pPr indent="0" lvl="0" marL="0" rtl="0" algn="l">
              <a:lnSpc>
                <a:spcPct val="90000"/>
              </a:lnSpc>
              <a:spcBef>
                <a:spcPts val="1600"/>
              </a:spcBef>
              <a:spcAft>
                <a:spcPts val="0"/>
              </a:spcAft>
              <a:buClr>
                <a:schemeClr val="dk1"/>
              </a:buClr>
              <a:buSzPts val="1800"/>
              <a:buNone/>
            </a:pPr>
            <a:r>
              <a:rPr lang="en"/>
              <a:t>Blue lines indicating where a peak is detected relative to a trough in green</a:t>
            </a:r>
            <a:endParaRPr/>
          </a:p>
          <a:p>
            <a:pPr indent="0" lvl="0" marL="0" rtl="0" algn="l">
              <a:lnSpc>
                <a:spcPct val="90000"/>
              </a:lnSpc>
              <a:spcBef>
                <a:spcPts val="1600"/>
              </a:spcBef>
              <a:spcAft>
                <a:spcPts val="1600"/>
              </a:spcAft>
              <a:buClr>
                <a:schemeClr val="dk1"/>
              </a:buClr>
              <a:buSzPts val="1800"/>
              <a:buNone/>
            </a:pPr>
            <a:r>
              <a:rPr lang="en"/>
              <a:t>Red lines indicating the amplitudes of first peak and trough</a:t>
            </a:r>
            <a:endParaRPr/>
          </a:p>
        </p:txBody>
      </p:sp>
      <p:pic>
        <p:nvPicPr>
          <p:cNvPr id="256" name="Google Shape;256;p16"/>
          <p:cNvPicPr preferRelativeResize="0"/>
          <p:nvPr/>
        </p:nvPicPr>
        <p:blipFill rotWithShape="1">
          <a:blip r:embed="rId4">
            <a:alphaModFix/>
          </a:blip>
          <a:srcRect b="0" l="0" r="0" t="0"/>
          <a:stretch/>
        </p:blipFill>
        <p:spPr>
          <a:xfrm>
            <a:off x="264750" y="1138259"/>
            <a:ext cx="3928025" cy="3473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descr="A close up of a logo&#10;&#10;Description generated with high confidence" id="261" name="Google Shape;261;p17"/>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262" name="Google Shape;262;p17"/>
          <p:cNvSpPr txBox="1"/>
          <p:nvPr>
            <p:ph type="title"/>
          </p:nvPr>
        </p:nvSpPr>
        <p:spPr>
          <a:xfrm>
            <a:off x="311750" y="270725"/>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Appendix</a:t>
            </a:r>
            <a:endParaRPr b="1" sz="2800">
              <a:solidFill>
                <a:srgbClr val="2F5496"/>
              </a:solidFill>
              <a:latin typeface="Comic Sans MS"/>
              <a:ea typeface="Comic Sans MS"/>
              <a:cs typeface="Comic Sans MS"/>
              <a:sym typeface="Comic Sans MS"/>
            </a:endParaRPr>
          </a:p>
        </p:txBody>
      </p:sp>
      <p:sp>
        <p:nvSpPr>
          <p:cNvPr id="263" name="Google Shape;263;p17"/>
          <p:cNvSpPr txBox="1"/>
          <p:nvPr>
            <p:ph idx="1" type="body"/>
          </p:nvPr>
        </p:nvSpPr>
        <p:spPr>
          <a:xfrm>
            <a:off x="4450550" y="1504845"/>
            <a:ext cx="4693450" cy="2307982"/>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1800"/>
              <a:buNone/>
            </a:pPr>
            <a:r>
              <a:rPr b="1" lang="en">
                <a:solidFill>
                  <a:srgbClr val="2F5496"/>
                </a:solidFill>
              </a:rPr>
              <a:t>LEFT SIGNAL</a:t>
            </a:r>
            <a:endParaRPr b="1">
              <a:solidFill>
                <a:srgbClr val="2F5496"/>
              </a:solidFill>
            </a:endParaRPr>
          </a:p>
          <a:p>
            <a:pPr indent="0" lvl="0" marL="0" rtl="0" algn="l">
              <a:lnSpc>
                <a:spcPct val="90000"/>
              </a:lnSpc>
              <a:spcBef>
                <a:spcPts val="1600"/>
              </a:spcBef>
              <a:spcAft>
                <a:spcPts val="0"/>
              </a:spcAft>
              <a:buClr>
                <a:schemeClr val="dk1"/>
              </a:buClr>
              <a:buSzPts val="1800"/>
              <a:buNone/>
            </a:pPr>
            <a:r>
              <a:rPr lang="en"/>
              <a:t>Blue lines indicating where a peak is detected relative to a trough in green</a:t>
            </a:r>
            <a:endParaRPr/>
          </a:p>
          <a:p>
            <a:pPr indent="0" lvl="0" marL="0" rtl="0" algn="l">
              <a:lnSpc>
                <a:spcPct val="90000"/>
              </a:lnSpc>
              <a:spcBef>
                <a:spcPts val="1600"/>
              </a:spcBef>
              <a:spcAft>
                <a:spcPts val="1600"/>
              </a:spcAft>
              <a:buClr>
                <a:schemeClr val="dk1"/>
              </a:buClr>
              <a:buSzPts val="1800"/>
              <a:buNone/>
            </a:pPr>
            <a:r>
              <a:rPr lang="en"/>
              <a:t>Red lines indicating the amplitudes of first peak and trough</a:t>
            </a:r>
            <a:endParaRPr/>
          </a:p>
        </p:txBody>
      </p:sp>
      <p:pic>
        <p:nvPicPr>
          <p:cNvPr id="264" name="Google Shape;264;p17"/>
          <p:cNvPicPr preferRelativeResize="0"/>
          <p:nvPr/>
        </p:nvPicPr>
        <p:blipFill rotWithShape="1">
          <a:blip r:embed="rId4">
            <a:alphaModFix/>
          </a:blip>
          <a:srcRect b="0" l="0" r="0" t="0"/>
          <a:stretch/>
        </p:blipFill>
        <p:spPr>
          <a:xfrm>
            <a:off x="311699" y="1072243"/>
            <a:ext cx="4004601" cy="35573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descr="A close up of a logo&#10;&#10;Description generated with high confidence" id="269" name="Google Shape;269;p18"/>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270" name="Google Shape;270;p18"/>
          <p:cNvSpPr txBox="1"/>
          <p:nvPr>
            <p:ph type="title"/>
          </p:nvPr>
        </p:nvSpPr>
        <p:spPr>
          <a:xfrm>
            <a:off x="311700" y="293222"/>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Appendix</a:t>
            </a:r>
            <a:endParaRPr b="1" sz="2800">
              <a:solidFill>
                <a:srgbClr val="2F5496"/>
              </a:solidFill>
              <a:latin typeface="Comic Sans MS"/>
              <a:ea typeface="Comic Sans MS"/>
              <a:cs typeface="Comic Sans MS"/>
              <a:sym typeface="Comic Sans MS"/>
            </a:endParaRPr>
          </a:p>
        </p:txBody>
      </p:sp>
      <p:sp>
        <p:nvSpPr>
          <p:cNvPr id="271" name="Google Shape;271;p18"/>
          <p:cNvSpPr txBox="1"/>
          <p:nvPr>
            <p:ph idx="1" type="body"/>
          </p:nvPr>
        </p:nvSpPr>
        <p:spPr>
          <a:xfrm>
            <a:off x="4571998" y="1355166"/>
            <a:ext cx="4260301" cy="225899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600"/>
              </a:spcBef>
              <a:spcAft>
                <a:spcPts val="0"/>
              </a:spcAft>
              <a:buClr>
                <a:srgbClr val="2F5496"/>
              </a:buClr>
              <a:buSzPts val="1800"/>
              <a:buNone/>
            </a:pPr>
            <a:r>
              <a:rPr b="1" lang="en">
                <a:solidFill>
                  <a:srgbClr val="2F5496"/>
                </a:solidFill>
              </a:rPr>
              <a:t>RIGHT SIGNAL</a:t>
            </a:r>
            <a:endParaRPr/>
          </a:p>
          <a:p>
            <a:pPr indent="0" lvl="0" marL="0" rtl="0" algn="l">
              <a:lnSpc>
                <a:spcPct val="90000"/>
              </a:lnSpc>
              <a:spcBef>
                <a:spcPts val="1600"/>
              </a:spcBef>
              <a:spcAft>
                <a:spcPts val="0"/>
              </a:spcAft>
              <a:buClr>
                <a:schemeClr val="dk1"/>
              </a:buClr>
              <a:buSzPts val="1800"/>
              <a:buNone/>
            </a:pPr>
            <a:r>
              <a:rPr lang="en"/>
              <a:t>Blue lines indicating where a peak is detected relative to a trough in green</a:t>
            </a:r>
            <a:endParaRPr/>
          </a:p>
          <a:p>
            <a:pPr indent="0" lvl="0" marL="0" rtl="0" algn="l">
              <a:lnSpc>
                <a:spcPct val="90000"/>
              </a:lnSpc>
              <a:spcBef>
                <a:spcPts val="1600"/>
              </a:spcBef>
              <a:spcAft>
                <a:spcPts val="1600"/>
              </a:spcAft>
              <a:buClr>
                <a:schemeClr val="dk1"/>
              </a:buClr>
              <a:buSzPts val="1800"/>
              <a:buNone/>
            </a:pPr>
            <a:r>
              <a:rPr lang="en"/>
              <a:t>Red lines indicating the amplitudes of first peak and trough</a:t>
            </a:r>
            <a:endParaRPr/>
          </a:p>
        </p:txBody>
      </p:sp>
      <p:pic>
        <p:nvPicPr>
          <p:cNvPr id="272" name="Google Shape;272;p18"/>
          <p:cNvPicPr preferRelativeResize="0"/>
          <p:nvPr/>
        </p:nvPicPr>
        <p:blipFill rotWithShape="1">
          <a:blip r:embed="rId4">
            <a:alphaModFix/>
          </a:blip>
          <a:srcRect b="0" l="0" r="0" t="0"/>
          <a:stretch/>
        </p:blipFill>
        <p:spPr>
          <a:xfrm>
            <a:off x="364671" y="1077686"/>
            <a:ext cx="3995058" cy="34927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descr="A close up of a logo&#10;&#10;Description generated with high confidence" id="101" name="Google Shape;101;p2"/>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102" name="Google Shape;102;p2"/>
          <p:cNvSpPr txBox="1"/>
          <p:nvPr>
            <p:ph type="title"/>
          </p:nvPr>
        </p:nvSpPr>
        <p:spPr>
          <a:xfrm>
            <a:off x="416775" y="246477"/>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Motivation</a:t>
            </a:r>
            <a:endParaRPr b="1" sz="2800">
              <a:solidFill>
                <a:srgbClr val="2F5496"/>
              </a:solidFill>
              <a:latin typeface="Comic Sans MS"/>
              <a:ea typeface="Comic Sans MS"/>
              <a:cs typeface="Comic Sans MS"/>
              <a:sym typeface="Comic Sans MS"/>
            </a:endParaRPr>
          </a:p>
        </p:txBody>
      </p:sp>
      <p:sp>
        <p:nvSpPr>
          <p:cNvPr id="103" name="Google Shape;103;p2"/>
          <p:cNvSpPr txBox="1"/>
          <p:nvPr>
            <p:ph idx="1" type="body"/>
          </p:nvPr>
        </p:nvSpPr>
        <p:spPr>
          <a:xfrm>
            <a:off x="5519514" y="1495725"/>
            <a:ext cx="3158100" cy="745800"/>
          </a:xfrm>
          <a:prstGeom prst="rect">
            <a:avLst/>
          </a:prstGeom>
          <a:solidFill>
            <a:srgbClr val="2F5496"/>
          </a:solidFill>
          <a:ln cap="flat" cmpd="sng" w="19050">
            <a:solidFill>
              <a:schemeClr val="lt1"/>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1600"/>
              </a:spcAft>
              <a:buClr>
                <a:schemeClr val="lt1"/>
              </a:buClr>
              <a:buSzPts val="1800"/>
              <a:buNone/>
            </a:pPr>
            <a:r>
              <a:rPr b="1" lang="en" sz="4000">
                <a:solidFill>
                  <a:schemeClr val="lt1"/>
                </a:solidFill>
                <a:latin typeface="Calibri"/>
                <a:ea typeface="Calibri"/>
                <a:cs typeface="Calibri"/>
                <a:sym typeface="Calibri"/>
              </a:rPr>
              <a:t>Strained Eyes</a:t>
            </a:r>
            <a:endParaRPr b="1" sz="4000">
              <a:solidFill>
                <a:schemeClr val="lt1"/>
              </a:solidFill>
            </a:endParaRPr>
          </a:p>
        </p:txBody>
      </p:sp>
      <p:pic>
        <p:nvPicPr>
          <p:cNvPr id="104" name="Google Shape;104;p2"/>
          <p:cNvPicPr preferRelativeResize="0"/>
          <p:nvPr/>
        </p:nvPicPr>
        <p:blipFill rotWithShape="1">
          <a:blip r:embed="rId4">
            <a:alphaModFix/>
          </a:blip>
          <a:srcRect b="0" l="0" r="0" t="0"/>
          <a:stretch/>
        </p:blipFill>
        <p:spPr>
          <a:xfrm>
            <a:off x="509559" y="1136675"/>
            <a:ext cx="4550149" cy="2990875"/>
          </a:xfrm>
          <a:prstGeom prst="rect">
            <a:avLst/>
          </a:prstGeom>
          <a:noFill/>
          <a:ln>
            <a:noFill/>
          </a:ln>
          <a:effectLst>
            <a:outerShdw blurRad="190500" rotWithShape="0" algn="tl">
              <a:srgbClr val="000000">
                <a:alpha val="69803"/>
              </a:srgbClr>
            </a:outerShdw>
          </a:effectLst>
        </p:spPr>
      </p:pic>
      <p:sp>
        <p:nvSpPr>
          <p:cNvPr id="105" name="Google Shape;105;p2"/>
          <p:cNvSpPr txBox="1"/>
          <p:nvPr/>
        </p:nvSpPr>
        <p:spPr>
          <a:xfrm>
            <a:off x="416775" y="4452164"/>
            <a:ext cx="5969511" cy="3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333333"/>
                </a:solidFill>
                <a:highlight>
                  <a:schemeClr val="lt1"/>
                </a:highlight>
                <a:latin typeface="Calibri"/>
                <a:ea typeface="Calibri"/>
                <a:cs typeface="Calibri"/>
                <a:sym typeface="Calibri"/>
              </a:rPr>
              <a:t>Eugene M. Helveston, Visual Training: Current Status in Ophthalmology, American Journal of Ophthalmology, Volume 140, Issue 5, 2005, Pages 903-910, ISSN 0002-9394, </a:t>
            </a:r>
            <a:r>
              <a:rPr b="0" i="0" lang="en" sz="800" u="sng" cap="none" strike="noStrike">
                <a:solidFill>
                  <a:schemeClr val="hlink"/>
                </a:solidFill>
                <a:highlight>
                  <a:schemeClr val="lt1"/>
                </a:highlight>
                <a:latin typeface="Calibri"/>
                <a:ea typeface="Calibri"/>
                <a:cs typeface="Calibri"/>
                <a:sym typeface="Calibri"/>
                <a:hlinkClick r:id="rId5"/>
              </a:rPr>
              <a:t>https://doi.org/10.1016/j.ajo.2005.06.003</a:t>
            </a:r>
            <a:endParaRPr b="0" i="0" sz="800" u="none" cap="none" strike="noStrike">
              <a:solidFill>
                <a:srgbClr val="333333"/>
              </a:solidFill>
              <a:highlight>
                <a:schemeClr val="lt1"/>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33333"/>
              </a:solidFill>
              <a:highlight>
                <a:schemeClr val="lt1"/>
              </a:highlight>
              <a:latin typeface="Calibri"/>
              <a:ea typeface="Calibri"/>
              <a:cs typeface="Calibri"/>
              <a:sym typeface="Calibri"/>
            </a:endParaRPr>
          </a:p>
        </p:txBody>
      </p:sp>
      <p:sp>
        <p:nvSpPr>
          <p:cNvPr id="106" name="Google Shape;106;p2"/>
          <p:cNvSpPr txBox="1"/>
          <p:nvPr/>
        </p:nvSpPr>
        <p:spPr>
          <a:xfrm>
            <a:off x="5517575" y="2345000"/>
            <a:ext cx="3162000" cy="1263300"/>
          </a:xfrm>
          <a:prstGeom prst="rect">
            <a:avLst/>
          </a:prstGeom>
          <a:noFill/>
          <a:ln cap="flat" cmpd="sng" w="19050">
            <a:solidFill>
              <a:schemeClr val="lt1"/>
            </a:solidFill>
            <a:prstDash val="solid"/>
            <a:miter lim="8000"/>
            <a:headEnd len="sm" w="sm" type="none"/>
            <a:tailEnd len="sm" w="sm" type="none"/>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333333"/>
              </a:buClr>
              <a:buSzPts val="2100"/>
              <a:buFont typeface="Calibri"/>
              <a:buChar char="●"/>
            </a:pPr>
            <a:r>
              <a:rPr lang="en" sz="2100">
                <a:solidFill>
                  <a:srgbClr val="333333"/>
                </a:solidFill>
                <a:highlight>
                  <a:srgbClr val="FFFFFF"/>
                </a:highlight>
                <a:latin typeface="Calibri"/>
                <a:ea typeface="Calibri"/>
                <a:cs typeface="Calibri"/>
                <a:sym typeface="Calibri"/>
              </a:rPr>
              <a:t>difficulty concentrating</a:t>
            </a:r>
            <a:endParaRPr sz="2100">
              <a:solidFill>
                <a:srgbClr val="333333"/>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33333"/>
              </a:buClr>
              <a:buSzPts val="2100"/>
              <a:buFont typeface="Calibri"/>
              <a:buChar char="●"/>
            </a:pPr>
            <a:r>
              <a:rPr lang="en" sz="2100">
                <a:solidFill>
                  <a:srgbClr val="333333"/>
                </a:solidFill>
                <a:highlight>
                  <a:srgbClr val="FFFFFF"/>
                </a:highlight>
                <a:latin typeface="Calibri"/>
                <a:ea typeface="Calibri"/>
                <a:cs typeface="Calibri"/>
                <a:sym typeface="Calibri"/>
              </a:rPr>
              <a:t>sensitivity to light</a:t>
            </a:r>
            <a:endParaRPr sz="2100">
              <a:solidFill>
                <a:srgbClr val="333333"/>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33333"/>
              </a:buClr>
              <a:buSzPts val="2100"/>
              <a:buFont typeface="Calibri"/>
              <a:buChar char="●"/>
            </a:pPr>
            <a:r>
              <a:rPr lang="en" sz="2100">
                <a:solidFill>
                  <a:srgbClr val="333333"/>
                </a:solidFill>
                <a:highlight>
                  <a:srgbClr val="FFFFFF"/>
                </a:highlight>
                <a:latin typeface="Calibri"/>
                <a:ea typeface="Calibri"/>
                <a:cs typeface="Calibri"/>
                <a:sym typeface="Calibri"/>
              </a:rPr>
              <a:t>headache</a:t>
            </a:r>
            <a:endParaRPr sz="2100">
              <a:solidFill>
                <a:srgbClr val="333333"/>
              </a:solidFill>
              <a:highlight>
                <a:srgbClr val="FFFFFF"/>
              </a:highlight>
              <a:latin typeface="Calibri"/>
              <a:ea typeface="Calibri"/>
              <a:cs typeface="Calibri"/>
              <a:sym typeface="Calibri"/>
            </a:endParaRPr>
          </a:p>
          <a:p>
            <a:pPr indent="0" lvl="0" marL="0" rtl="0" algn="l">
              <a:spcBef>
                <a:spcPts val="1500"/>
              </a:spcBef>
              <a:spcAft>
                <a:spcPts val="0"/>
              </a:spcAft>
              <a:buNone/>
            </a:pPr>
            <a:r>
              <a:t/>
            </a:r>
            <a:endParaRPr sz="21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0" name="Shape 110"/>
        <p:cNvGrpSpPr/>
        <p:nvPr/>
      </p:nvGrpSpPr>
      <p:grpSpPr>
        <a:xfrm>
          <a:off x="0" y="0"/>
          <a:ext cx="0" cy="0"/>
          <a:chOff x="0" y="0"/>
          <a:chExt cx="0" cy="0"/>
        </a:xfrm>
      </p:grpSpPr>
      <p:pic>
        <p:nvPicPr>
          <p:cNvPr descr="A close up of a logo&#10;&#10;Description generated with high confidence" id="111" name="Google Shape;111;p3"/>
          <p:cNvPicPr preferRelativeResize="0"/>
          <p:nvPr/>
        </p:nvPicPr>
        <p:blipFill rotWithShape="1">
          <a:blip r:embed="rId3">
            <a:alphaModFix/>
          </a:blip>
          <a:srcRect b="0" l="0" r="0" t="95802"/>
          <a:stretch/>
        </p:blipFill>
        <p:spPr>
          <a:xfrm>
            <a:off x="228" y="4927538"/>
            <a:ext cx="9143543" cy="215961"/>
          </a:xfrm>
          <a:prstGeom prst="rect">
            <a:avLst/>
          </a:prstGeom>
          <a:noFill/>
          <a:ln>
            <a:noFill/>
          </a:ln>
        </p:spPr>
      </p:pic>
      <p:sp>
        <p:nvSpPr>
          <p:cNvPr id="112" name="Google Shape;112;p3"/>
          <p:cNvSpPr txBox="1"/>
          <p:nvPr>
            <p:ph type="title"/>
          </p:nvPr>
        </p:nvSpPr>
        <p:spPr>
          <a:xfrm>
            <a:off x="236537" y="238475"/>
            <a:ext cx="8670925"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Method - Event Identification / Data Collection</a:t>
            </a:r>
            <a:endParaRPr b="1" sz="2800">
              <a:solidFill>
                <a:srgbClr val="2F5496"/>
              </a:solidFill>
              <a:latin typeface="Comic Sans MS"/>
              <a:ea typeface="Comic Sans MS"/>
              <a:cs typeface="Comic Sans MS"/>
              <a:sym typeface="Comic Sans MS"/>
            </a:endParaRPr>
          </a:p>
        </p:txBody>
      </p:sp>
      <p:sp>
        <p:nvSpPr>
          <p:cNvPr id="113" name="Google Shape;113;p3"/>
          <p:cNvSpPr txBox="1"/>
          <p:nvPr>
            <p:ph idx="1" type="body"/>
          </p:nvPr>
        </p:nvSpPr>
        <p:spPr>
          <a:xfrm>
            <a:off x="693425" y="906812"/>
            <a:ext cx="4178700" cy="10701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1"/>
              </a:buClr>
              <a:buSzPts val="1500"/>
              <a:buChar char="●"/>
            </a:pPr>
            <a:r>
              <a:rPr b="1" lang="en" sz="1500"/>
              <a:t>Clean, Fast and Robust data collection pipeline.</a:t>
            </a:r>
            <a:endParaRPr b="1" sz="1500"/>
          </a:p>
          <a:p>
            <a:pPr indent="-323850" lvl="0" marL="457200" rtl="0" algn="l">
              <a:lnSpc>
                <a:spcPct val="150000"/>
              </a:lnSpc>
              <a:spcBef>
                <a:spcPts val="0"/>
              </a:spcBef>
              <a:spcAft>
                <a:spcPts val="0"/>
              </a:spcAft>
              <a:buClr>
                <a:schemeClr val="dk1"/>
              </a:buClr>
              <a:buSzPts val="1500"/>
              <a:buChar char="●"/>
            </a:pPr>
            <a:r>
              <a:rPr lang="en" sz="1500"/>
              <a:t>10s calibration</a:t>
            </a:r>
            <a:endParaRPr sz="1500"/>
          </a:p>
        </p:txBody>
      </p:sp>
      <p:sp>
        <p:nvSpPr>
          <p:cNvPr id="114" name="Google Shape;114;p3"/>
          <p:cNvSpPr txBox="1"/>
          <p:nvPr>
            <p:ph idx="4294967295" type="body"/>
          </p:nvPr>
        </p:nvSpPr>
        <p:spPr>
          <a:xfrm>
            <a:off x="4965700" y="846275"/>
            <a:ext cx="4178300" cy="1522412"/>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1"/>
              </a:buClr>
              <a:buSzPts val="1500"/>
              <a:buChar char="●"/>
            </a:pPr>
            <a:r>
              <a:rPr b="1" lang="en" sz="1500"/>
              <a:t>Double Filtered:</a:t>
            </a:r>
            <a:r>
              <a:rPr lang="en" sz="1500"/>
              <a:t> FFT and butter filter</a:t>
            </a:r>
            <a:endParaRPr b="1" sz="1500"/>
          </a:p>
          <a:p>
            <a:pPr indent="-323850" lvl="0" marL="457200" rtl="0" algn="l">
              <a:lnSpc>
                <a:spcPct val="150000"/>
              </a:lnSpc>
              <a:spcBef>
                <a:spcPts val="0"/>
              </a:spcBef>
              <a:spcAft>
                <a:spcPts val="0"/>
              </a:spcAft>
              <a:buClr>
                <a:schemeClr val="dk1"/>
              </a:buClr>
              <a:buSzPts val="1500"/>
              <a:buChar char="●"/>
            </a:pPr>
            <a:r>
              <a:rPr b="1" lang="en" sz="1500"/>
              <a:t>Automatic signal detection and storage</a:t>
            </a:r>
            <a:endParaRPr b="1" sz="1500"/>
          </a:p>
          <a:p>
            <a:pPr indent="-323850" lvl="0" marL="457200" rtl="0" algn="l">
              <a:lnSpc>
                <a:spcPct val="150000"/>
              </a:lnSpc>
              <a:spcBef>
                <a:spcPts val="0"/>
              </a:spcBef>
              <a:spcAft>
                <a:spcPts val="0"/>
              </a:spcAft>
              <a:buClr>
                <a:schemeClr val="dk1"/>
              </a:buClr>
              <a:buSzPts val="1500"/>
              <a:buChar char="●"/>
            </a:pPr>
            <a:r>
              <a:rPr b="1" lang="en" sz="1500"/>
              <a:t>Over 1000 signals collected</a:t>
            </a:r>
            <a:r>
              <a:rPr lang="en" sz="1500"/>
              <a:t> to train the models</a:t>
            </a:r>
            <a:endParaRPr sz="1500"/>
          </a:p>
        </p:txBody>
      </p:sp>
      <p:pic>
        <p:nvPicPr>
          <p:cNvPr id="115" name="Google Shape;115;p3"/>
          <p:cNvPicPr preferRelativeResize="0"/>
          <p:nvPr/>
        </p:nvPicPr>
        <p:blipFill rotWithShape="1">
          <a:blip r:embed="rId4">
            <a:alphaModFix/>
          </a:blip>
          <a:srcRect b="0" l="6065" r="7653" t="0"/>
          <a:stretch/>
        </p:blipFill>
        <p:spPr>
          <a:xfrm>
            <a:off x="1622500" y="2219975"/>
            <a:ext cx="2832950" cy="2464500"/>
          </a:xfrm>
          <a:prstGeom prst="rect">
            <a:avLst/>
          </a:prstGeom>
          <a:noFill/>
          <a:ln>
            <a:noFill/>
          </a:ln>
        </p:spPr>
      </p:pic>
      <p:pic>
        <p:nvPicPr>
          <p:cNvPr id="116" name="Google Shape;116;p3"/>
          <p:cNvPicPr preferRelativeResize="0"/>
          <p:nvPr/>
        </p:nvPicPr>
        <p:blipFill rotWithShape="1">
          <a:blip r:embed="rId5">
            <a:alphaModFix/>
          </a:blip>
          <a:srcRect b="0" l="0" r="0" t="0"/>
          <a:stretch/>
        </p:blipFill>
        <p:spPr>
          <a:xfrm>
            <a:off x="4963600" y="2565813"/>
            <a:ext cx="2556750" cy="1772824"/>
          </a:xfrm>
          <a:prstGeom prst="rect">
            <a:avLst/>
          </a:prstGeom>
          <a:noFill/>
          <a:ln>
            <a:noFill/>
          </a:ln>
        </p:spPr>
      </p:pic>
      <p:sp>
        <p:nvSpPr>
          <p:cNvPr id="117" name="Google Shape;117;p3"/>
          <p:cNvSpPr/>
          <p:nvPr/>
        </p:nvSpPr>
        <p:spPr>
          <a:xfrm>
            <a:off x="4493975" y="3335225"/>
            <a:ext cx="431100" cy="23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txBox="1"/>
          <p:nvPr/>
        </p:nvSpPr>
        <p:spPr>
          <a:xfrm>
            <a:off x="50250" y="3248075"/>
            <a:ext cx="1064100" cy="408300"/>
          </a:xfrm>
          <a:prstGeom prst="rect">
            <a:avLst/>
          </a:prstGeom>
          <a:solidFill>
            <a:schemeClr val="lt1"/>
          </a:solidFill>
          <a:ln cap="flat" cmpd="sng" w="12700">
            <a:solidFill>
              <a:srgbClr val="2F5496"/>
            </a:solidFill>
            <a:prstDash val="solid"/>
            <a:miter lim="800000"/>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a:ea typeface="Roboto"/>
                <a:cs typeface="Roboto"/>
                <a:sym typeface="Roboto"/>
              </a:rPr>
              <a:t>Data Input</a:t>
            </a:r>
            <a:endParaRPr b="0" i="0" sz="1400" u="none" cap="none" strike="noStrike">
              <a:solidFill>
                <a:schemeClr val="dk1"/>
              </a:solidFill>
              <a:latin typeface="Roboto"/>
              <a:ea typeface="Roboto"/>
              <a:cs typeface="Roboto"/>
              <a:sym typeface="Roboto"/>
            </a:endParaRPr>
          </a:p>
        </p:txBody>
      </p:sp>
      <p:sp>
        <p:nvSpPr>
          <p:cNvPr id="119" name="Google Shape;119;p3"/>
          <p:cNvSpPr txBox="1"/>
          <p:nvPr/>
        </p:nvSpPr>
        <p:spPr>
          <a:xfrm>
            <a:off x="2497000" y="4744750"/>
            <a:ext cx="1220100" cy="323100"/>
          </a:xfrm>
          <a:prstGeom prst="rect">
            <a:avLst/>
          </a:prstGeom>
          <a:solidFill>
            <a:schemeClr val="lt1"/>
          </a:solidFill>
          <a:ln cap="flat" cmpd="sng" w="12700">
            <a:solidFill>
              <a:srgbClr val="2F5496"/>
            </a:solidFill>
            <a:prstDash val="solid"/>
            <a:miter lim="800000"/>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Roboto"/>
                <a:ea typeface="Roboto"/>
                <a:cs typeface="Roboto"/>
                <a:sym typeface="Roboto"/>
              </a:rPr>
              <a:t>Data Filtered</a:t>
            </a:r>
            <a:endParaRPr b="0" i="0" sz="1300" u="none" cap="none" strike="noStrike">
              <a:solidFill>
                <a:schemeClr val="dk1"/>
              </a:solidFill>
              <a:latin typeface="Roboto"/>
              <a:ea typeface="Roboto"/>
              <a:cs typeface="Roboto"/>
              <a:sym typeface="Roboto"/>
            </a:endParaRPr>
          </a:p>
        </p:txBody>
      </p:sp>
      <p:sp>
        <p:nvSpPr>
          <p:cNvPr id="120" name="Google Shape;120;p3"/>
          <p:cNvSpPr txBox="1"/>
          <p:nvPr/>
        </p:nvSpPr>
        <p:spPr>
          <a:xfrm>
            <a:off x="5267525" y="4526950"/>
            <a:ext cx="2169900" cy="540900"/>
          </a:xfrm>
          <a:prstGeom prst="rect">
            <a:avLst/>
          </a:prstGeom>
          <a:solidFill>
            <a:schemeClr val="lt1"/>
          </a:solidFill>
          <a:ln cap="flat" cmpd="sng" w="12700">
            <a:solidFill>
              <a:srgbClr val="2F5496"/>
            </a:solidFill>
            <a:prstDash val="solid"/>
            <a:miter lim="800000"/>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Roboto"/>
                <a:ea typeface="Roboto"/>
                <a:cs typeface="Roboto"/>
                <a:sym typeface="Roboto"/>
              </a:rPr>
              <a:t>Automatic Detection and Truncation around Signal</a:t>
            </a:r>
            <a:endParaRPr b="0" i="0" sz="1300" u="none" cap="none" strike="noStrike">
              <a:solidFill>
                <a:schemeClr val="dk1"/>
              </a:solidFill>
              <a:latin typeface="Roboto"/>
              <a:ea typeface="Roboto"/>
              <a:cs typeface="Roboto"/>
              <a:sym typeface="Roboto"/>
            </a:endParaRPr>
          </a:p>
        </p:txBody>
      </p:sp>
      <p:sp>
        <p:nvSpPr>
          <p:cNvPr id="121" name="Google Shape;121;p3"/>
          <p:cNvSpPr/>
          <p:nvPr/>
        </p:nvSpPr>
        <p:spPr>
          <a:xfrm>
            <a:off x="1191400" y="3335225"/>
            <a:ext cx="431100" cy="23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a:off x="7520350" y="3335225"/>
            <a:ext cx="431100" cy="23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txBox="1"/>
          <p:nvPr/>
        </p:nvSpPr>
        <p:spPr>
          <a:xfrm>
            <a:off x="8028500" y="3015425"/>
            <a:ext cx="1064100" cy="873600"/>
          </a:xfrm>
          <a:prstGeom prst="rect">
            <a:avLst/>
          </a:prstGeom>
          <a:solidFill>
            <a:schemeClr val="lt1"/>
          </a:solidFill>
          <a:ln cap="flat" cmpd="sng" w="12700">
            <a:solidFill>
              <a:srgbClr val="2F5496"/>
            </a:solidFill>
            <a:prstDash val="solid"/>
            <a:miter lim="800000"/>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a:ea typeface="Roboto"/>
                <a:cs typeface="Roboto"/>
                <a:sym typeface="Roboto"/>
              </a:rPr>
              <a:t>Fed to trained model in R</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descr="A close up of a logo&#10;&#10;Description generated with high confidence" id="128" name="Google Shape;128;p4"/>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129" name="Google Shape;129;p4"/>
          <p:cNvSpPr txBox="1"/>
          <p:nvPr>
            <p:ph type="title"/>
          </p:nvPr>
        </p:nvSpPr>
        <p:spPr>
          <a:xfrm>
            <a:off x="258525" y="259256"/>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Method - Feature Creation and Selection</a:t>
            </a:r>
            <a:endParaRPr b="1" sz="2800">
              <a:solidFill>
                <a:srgbClr val="2F5496"/>
              </a:solidFill>
              <a:latin typeface="Comic Sans MS"/>
              <a:ea typeface="Comic Sans MS"/>
              <a:cs typeface="Comic Sans MS"/>
              <a:sym typeface="Comic Sans MS"/>
            </a:endParaRPr>
          </a:p>
        </p:txBody>
      </p:sp>
      <p:pic>
        <p:nvPicPr>
          <p:cNvPr id="130" name="Google Shape;130;p4"/>
          <p:cNvPicPr preferRelativeResize="0"/>
          <p:nvPr/>
        </p:nvPicPr>
        <p:blipFill rotWithShape="1">
          <a:blip r:embed="rId4">
            <a:alphaModFix/>
          </a:blip>
          <a:srcRect b="0" l="0" r="0" t="0"/>
          <a:stretch/>
        </p:blipFill>
        <p:spPr>
          <a:xfrm>
            <a:off x="258525" y="1134875"/>
            <a:ext cx="3147849" cy="2873762"/>
          </a:xfrm>
          <a:prstGeom prst="rect">
            <a:avLst/>
          </a:prstGeom>
          <a:noFill/>
          <a:ln>
            <a:noFill/>
          </a:ln>
        </p:spPr>
      </p:pic>
      <p:pic>
        <p:nvPicPr>
          <p:cNvPr id="131" name="Google Shape;131;p4"/>
          <p:cNvPicPr preferRelativeResize="0"/>
          <p:nvPr/>
        </p:nvPicPr>
        <p:blipFill rotWithShape="1">
          <a:blip r:embed="rId5">
            <a:alphaModFix/>
          </a:blip>
          <a:srcRect b="0" l="0" r="0" t="0"/>
          <a:stretch/>
        </p:blipFill>
        <p:spPr>
          <a:xfrm>
            <a:off x="3694700" y="1172325"/>
            <a:ext cx="3038750" cy="2798850"/>
          </a:xfrm>
          <a:prstGeom prst="rect">
            <a:avLst/>
          </a:prstGeom>
          <a:noFill/>
          <a:ln>
            <a:noFill/>
          </a:ln>
        </p:spPr>
      </p:pic>
      <p:sp>
        <p:nvSpPr>
          <p:cNvPr id="132" name="Google Shape;132;p4"/>
          <p:cNvSpPr txBox="1"/>
          <p:nvPr/>
        </p:nvSpPr>
        <p:spPr>
          <a:xfrm>
            <a:off x="316179" y="3971175"/>
            <a:ext cx="1725900" cy="607800"/>
          </a:xfrm>
          <a:prstGeom prst="rect">
            <a:avLst/>
          </a:prstGeom>
          <a:noFill/>
          <a:ln cap="rnd" cmpd="sng" w="12700">
            <a:solidFill>
              <a:srgbClr val="2F549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1. Time between peak and a trough</a:t>
            </a:r>
            <a:endParaRPr b="0" i="0" sz="1400" u="none" cap="none" strike="noStrike">
              <a:solidFill>
                <a:srgbClr val="000000"/>
              </a:solidFill>
              <a:latin typeface="Roboto"/>
              <a:ea typeface="Roboto"/>
              <a:cs typeface="Roboto"/>
              <a:sym typeface="Roboto"/>
            </a:endParaRPr>
          </a:p>
        </p:txBody>
      </p:sp>
      <p:cxnSp>
        <p:nvCxnSpPr>
          <p:cNvPr id="133" name="Google Shape;133;p4"/>
          <p:cNvCxnSpPr/>
          <p:nvPr/>
        </p:nvCxnSpPr>
        <p:spPr>
          <a:xfrm>
            <a:off x="2002225" y="3841700"/>
            <a:ext cx="410400" cy="7200"/>
          </a:xfrm>
          <a:prstGeom prst="straightConnector1">
            <a:avLst/>
          </a:prstGeom>
          <a:noFill/>
          <a:ln cap="flat" cmpd="sng" w="9525">
            <a:solidFill>
              <a:schemeClr val="dk2"/>
            </a:solidFill>
            <a:prstDash val="solid"/>
            <a:round/>
            <a:headEnd len="med" w="med" type="stealth"/>
            <a:tailEnd len="med" w="med" type="stealth"/>
          </a:ln>
        </p:spPr>
      </p:cxnSp>
      <p:cxnSp>
        <p:nvCxnSpPr>
          <p:cNvPr id="134" name="Google Shape;134;p4"/>
          <p:cNvCxnSpPr>
            <a:stCxn id="132" idx="3"/>
          </p:cNvCxnSpPr>
          <p:nvPr/>
        </p:nvCxnSpPr>
        <p:spPr>
          <a:xfrm flipH="1" rot="10800000">
            <a:off x="2042079" y="3855975"/>
            <a:ext cx="177000" cy="419100"/>
          </a:xfrm>
          <a:prstGeom prst="bentConnector2">
            <a:avLst/>
          </a:prstGeom>
          <a:noFill/>
          <a:ln cap="flat" cmpd="sng" w="12700">
            <a:solidFill>
              <a:srgbClr val="2F5496"/>
            </a:solidFill>
            <a:prstDash val="solid"/>
            <a:round/>
            <a:headEnd len="sm" w="sm" type="none"/>
            <a:tailEnd len="sm" w="sm" type="none"/>
          </a:ln>
        </p:spPr>
      </p:cxnSp>
      <p:sp>
        <p:nvSpPr>
          <p:cNvPr id="135" name="Google Shape;135;p4"/>
          <p:cNvSpPr txBox="1"/>
          <p:nvPr/>
        </p:nvSpPr>
        <p:spPr>
          <a:xfrm>
            <a:off x="3251650" y="3932550"/>
            <a:ext cx="1725900" cy="607800"/>
          </a:xfrm>
          <a:prstGeom prst="rect">
            <a:avLst/>
          </a:prstGeom>
          <a:noFill/>
          <a:ln cap="rnd" cmpd="sng" w="12700">
            <a:solidFill>
              <a:srgbClr val="2F549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2.Time between two peaks</a:t>
            </a:r>
            <a:endParaRPr b="0" i="0" sz="1400" u="none" cap="none" strike="noStrike">
              <a:solidFill>
                <a:srgbClr val="000000"/>
              </a:solidFill>
              <a:latin typeface="Roboto"/>
              <a:ea typeface="Roboto"/>
              <a:cs typeface="Roboto"/>
              <a:sym typeface="Roboto"/>
            </a:endParaRPr>
          </a:p>
        </p:txBody>
      </p:sp>
      <p:cxnSp>
        <p:nvCxnSpPr>
          <p:cNvPr id="136" name="Google Shape;136;p4"/>
          <p:cNvCxnSpPr/>
          <p:nvPr/>
        </p:nvCxnSpPr>
        <p:spPr>
          <a:xfrm>
            <a:off x="4867425" y="3774775"/>
            <a:ext cx="1082700" cy="17400"/>
          </a:xfrm>
          <a:prstGeom prst="straightConnector1">
            <a:avLst/>
          </a:prstGeom>
          <a:noFill/>
          <a:ln cap="flat" cmpd="sng" w="9525">
            <a:solidFill>
              <a:schemeClr val="dk2"/>
            </a:solidFill>
            <a:prstDash val="solid"/>
            <a:round/>
            <a:headEnd len="med" w="med" type="stealth"/>
            <a:tailEnd len="med" w="med" type="stealth"/>
          </a:ln>
        </p:spPr>
      </p:cxnSp>
      <p:cxnSp>
        <p:nvCxnSpPr>
          <p:cNvPr id="137" name="Google Shape;137;p4"/>
          <p:cNvCxnSpPr/>
          <p:nvPr/>
        </p:nvCxnSpPr>
        <p:spPr>
          <a:xfrm rot="-5400000">
            <a:off x="4904500" y="3871800"/>
            <a:ext cx="513900" cy="367800"/>
          </a:xfrm>
          <a:prstGeom prst="bentConnector3">
            <a:avLst>
              <a:gd fmla="val 50000" name="adj1"/>
            </a:avLst>
          </a:prstGeom>
          <a:noFill/>
          <a:ln cap="flat" cmpd="sng" w="12700">
            <a:solidFill>
              <a:srgbClr val="2F5496"/>
            </a:solidFill>
            <a:prstDash val="solid"/>
            <a:round/>
            <a:headEnd len="sm" w="sm" type="none"/>
            <a:tailEnd len="sm" w="sm" type="none"/>
          </a:ln>
        </p:spPr>
      </p:cxnSp>
      <p:sp>
        <p:nvSpPr>
          <p:cNvPr id="138" name="Google Shape;138;p4"/>
          <p:cNvSpPr txBox="1"/>
          <p:nvPr/>
        </p:nvSpPr>
        <p:spPr>
          <a:xfrm>
            <a:off x="6993475" y="982473"/>
            <a:ext cx="1725900" cy="745800"/>
          </a:xfrm>
          <a:prstGeom prst="rect">
            <a:avLst/>
          </a:prstGeom>
          <a:noFill/>
          <a:ln cap="rnd" cmpd="sng" w="12700">
            <a:solidFill>
              <a:srgbClr val="2F549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3. Amplitude between peak and trough</a:t>
            </a:r>
            <a:endParaRPr b="0" i="0" sz="1400" u="none" cap="none" strike="noStrike">
              <a:solidFill>
                <a:srgbClr val="000000"/>
              </a:solidFill>
              <a:latin typeface="Roboto"/>
              <a:ea typeface="Roboto"/>
              <a:cs typeface="Roboto"/>
              <a:sym typeface="Roboto"/>
            </a:endParaRPr>
          </a:p>
        </p:txBody>
      </p:sp>
      <p:cxnSp>
        <p:nvCxnSpPr>
          <p:cNvPr id="139" name="Google Shape;139;p4"/>
          <p:cNvCxnSpPr/>
          <p:nvPr/>
        </p:nvCxnSpPr>
        <p:spPr>
          <a:xfrm>
            <a:off x="5376975" y="1570650"/>
            <a:ext cx="42600" cy="1938600"/>
          </a:xfrm>
          <a:prstGeom prst="straightConnector1">
            <a:avLst/>
          </a:prstGeom>
          <a:noFill/>
          <a:ln cap="flat" cmpd="sng" w="9525">
            <a:solidFill>
              <a:schemeClr val="dk2"/>
            </a:solidFill>
            <a:prstDash val="solid"/>
            <a:round/>
            <a:headEnd len="med" w="med" type="stealth"/>
            <a:tailEnd len="med" w="med" type="stealth"/>
          </a:ln>
        </p:spPr>
      </p:cxnSp>
      <p:cxnSp>
        <p:nvCxnSpPr>
          <p:cNvPr id="140" name="Google Shape;140;p4"/>
          <p:cNvCxnSpPr>
            <a:stCxn id="138" idx="1"/>
          </p:cNvCxnSpPr>
          <p:nvPr/>
        </p:nvCxnSpPr>
        <p:spPr>
          <a:xfrm flipH="1">
            <a:off x="5377075" y="1355373"/>
            <a:ext cx="1616400" cy="406800"/>
          </a:xfrm>
          <a:prstGeom prst="bentConnector3">
            <a:avLst>
              <a:gd fmla="val 50003" name="adj1"/>
            </a:avLst>
          </a:prstGeom>
          <a:noFill/>
          <a:ln cap="flat" cmpd="sng" w="12700">
            <a:solidFill>
              <a:srgbClr val="2F5496"/>
            </a:solidFill>
            <a:prstDash val="solid"/>
            <a:round/>
            <a:headEnd len="sm" w="sm" type="none"/>
            <a:tailEnd len="sm" w="sm" type="none"/>
          </a:ln>
        </p:spPr>
      </p:cxnSp>
      <p:sp>
        <p:nvSpPr>
          <p:cNvPr id="141" name="Google Shape;141;p4"/>
          <p:cNvSpPr txBox="1"/>
          <p:nvPr/>
        </p:nvSpPr>
        <p:spPr>
          <a:xfrm>
            <a:off x="6993475" y="1799985"/>
            <a:ext cx="1725900" cy="1011900"/>
          </a:xfrm>
          <a:prstGeom prst="rect">
            <a:avLst/>
          </a:prstGeom>
          <a:noFill/>
          <a:ln cap="rnd" cmpd="sng" w="12700">
            <a:solidFill>
              <a:srgbClr val="2F549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4. Whether first peak was larger than the second peak</a:t>
            </a:r>
            <a:endParaRPr b="0" i="0" sz="1400" u="none" cap="none" strike="noStrike">
              <a:solidFill>
                <a:srgbClr val="000000"/>
              </a:solidFill>
              <a:latin typeface="Roboto"/>
              <a:ea typeface="Roboto"/>
              <a:cs typeface="Roboto"/>
              <a:sym typeface="Roboto"/>
            </a:endParaRPr>
          </a:p>
        </p:txBody>
      </p:sp>
      <p:sp>
        <p:nvSpPr>
          <p:cNvPr id="142" name="Google Shape;142;p4"/>
          <p:cNvSpPr txBox="1"/>
          <p:nvPr/>
        </p:nvSpPr>
        <p:spPr>
          <a:xfrm>
            <a:off x="6993475" y="2885273"/>
            <a:ext cx="1725900" cy="745800"/>
          </a:xfrm>
          <a:prstGeom prst="rect">
            <a:avLst/>
          </a:prstGeom>
          <a:noFill/>
          <a:ln cap="rnd" cmpd="sng" w="12700">
            <a:solidFill>
              <a:srgbClr val="2F549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5-8. Minimum, maximum, mean, variance</a:t>
            </a:r>
            <a:endParaRPr b="0" i="0" sz="1400" u="none" cap="none" strike="noStrike">
              <a:solidFill>
                <a:srgbClr val="000000"/>
              </a:solidFill>
              <a:latin typeface="Roboto"/>
              <a:ea typeface="Roboto"/>
              <a:cs typeface="Roboto"/>
              <a:sym typeface="Roboto"/>
            </a:endParaRPr>
          </a:p>
        </p:txBody>
      </p:sp>
      <p:sp>
        <p:nvSpPr>
          <p:cNvPr id="143" name="Google Shape;143;p4"/>
          <p:cNvSpPr txBox="1"/>
          <p:nvPr/>
        </p:nvSpPr>
        <p:spPr>
          <a:xfrm>
            <a:off x="198175" y="4619175"/>
            <a:ext cx="4018500" cy="14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Roboto"/>
                <a:ea typeface="Roboto"/>
                <a:cs typeface="Roboto"/>
                <a:sym typeface="Roboto"/>
              </a:rPr>
              <a:t>See appendix for DOWN, LEFT, RIGHT signals</a:t>
            </a:r>
            <a:endParaRPr b="0" i="0" sz="70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descr="A close up of a logo&#10;&#10;Description generated with high confidence" id="148" name="Google Shape;148;p5"/>
          <p:cNvPicPr preferRelativeResize="0"/>
          <p:nvPr/>
        </p:nvPicPr>
        <p:blipFill rotWithShape="1">
          <a:blip r:embed="rId3">
            <a:alphaModFix/>
          </a:blip>
          <a:srcRect b="0" l="0" r="0" t="0"/>
          <a:stretch/>
        </p:blipFill>
        <p:spPr>
          <a:xfrm>
            <a:off x="228" y="0"/>
            <a:ext cx="9143543" cy="5143500"/>
          </a:xfrm>
          <a:prstGeom prst="rect">
            <a:avLst/>
          </a:prstGeom>
          <a:noFill/>
          <a:ln>
            <a:noFill/>
          </a:ln>
        </p:spPr>
      </p:pic>
      <p:pic>
        <p:nvPicPr>
          <p:cNvPr id="149" name="Google Shape;149;p5"/>
          <p:cNvPicPr preferRelativeResize="0"/>
          <p:nvPr/>
        </p:nvPicPr>
        <p:blipFill rotWithShape="1">
          <a:blip r:embed="rId4">
            <a:alphaModFix/>
          </a:blip>
          <a:srcRect b="0" l="0" r="0" t="0"/>
          <a:stretch/>
        </p:blipFill>
        <p:spPr>
          <a:xfrm>
            <a:off x="475560" y="963507"/>
            <a:ext cx="5237749" cy="3580174"/>
          </a:xfrm>
          <a:prstGeom prst="rect">
            <a:avLst/>
          </a:prstGeom>
          <a:noFill/>
          <a:ln>
            <a:noFill/>
          </a:ln>
        </p:spPr>
      </p:pic>
      <p:sp>
        <p:nvSpPr>
          <p:cNvPr id="150" name="Google Shape;150;p5"/>
          <p:cNvSpPr txBox="1"/>
          <p:nvPr>
            <p:ph type="title"/>
          </p:nvPr>
        </p:nvSpPr>
        <p:spPr>
          <a:xfrm>
            <a:off x="268589" y="260019"/>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Method - Model Selection</a:t>
            </a:r>
            <a:endParaRPr b="1" sz="2800">
              <a:solidFill>
                <a:srgbClr val="2F5496"/>
              </a:solidFill>
              <a:latin typeface="Comic Sans MS"/>
              <a:ea typeface="Comic Sans MS"/>
              <a:cs typeface="Comic Sans MS"/>
              <a:sym typeface="Comic Sans MS"/>
            </a:endParaRPr>
          </a:p>
        </p:txBody>
      </p:sp>
      <p:sp>
        <p:nvSpPr>
          <p:cNvPr id="151" name="Google Shape;151;p5"/>
          <p:cNvSpPr txBox="1"/>
          <p:nvPr/>
        </p:nvSpPr>
        <p:spPr>
          <a:xfrm>
            <a:off x="5769510" y="1231398"/>
            <a:ext cx="3123300" cy="12309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Calibri"/>
                <a:ea typeface="Calibri"/>
                <a:cs typeface="Calibri"/>
                <a:sym typeface="Calibri"/>
              </a:rPr>
              <a:t>Better overall accuracy for both classifiers with our features!</a:t>
            </a:r>
            <a:endParaRPr b="0" i="0" sz="1600" u="none" cap="none" strike="noStrike">
              <a:solidFill>
                <a:srgbClr val="000000"/>
              </a:solidFill>
              <a:latin typeface="Calibri"/>
              <a:ea typeface="Calibri"/>
              <a:cs typeface="Calibri"/>
              <a:sym typeface="Calibri"/>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Calibri"/>
                <a:ea typeface="Calibri"/>
                <a:cs typeface="Calibri"/>
                <a:sym typeface="Calibri"/>
              </a:rPr>
              <a:t>Time reduced from </a:t>
            </a:r>
            <a:r>
              <a:rPr b="1" i="0" lang="en" sz="1600" u="none" cap="none" strike="noStrike">
                <a:solidFill>
                  <a:srgbClr val="000000"/>
                </a:solidFill>
                <a:latin typeface="Calibri"/>
                <a:ea typeface="Calibri"/>
                <a:cs typeface="Calibri"/>
                <a:sym typeface="Calibri"/>
              </a:rPr>
              <a:t>2.02</a:t>
            </a:r>
            <a:r>
              <a:rPr b="0" i="0" lang="en" sz="1600" u="none" cap="none" strike="noStrike">
                <a:solidFill>
                  <a:srgbClr val="000000"/>
                </a:solidFill>
                <a:latin typeface="Calibri"/>
                <a:ea typeface="Calibri"/>
                <a:cs typeface="Calibri"/>
                <a:sym typeface="Calibri"/>
              </a:rPr>
              <a:t> seconds per wave to </a:t>
            </a:r>
            <a:r>
              <a:rPr b="1" i="0" lang="en" sz="1600" u="none" cap="none" strike="noStrike">
                <a:solidFill>
                  <a:srgbClr val="000000"/>
                </a:solidFill>
                <a:latin typeface="Calibri"/>
                <a:ea typeface="Calibri"/>
                <a:cs typeface="Calibri"/>
                <a:sym typeface="Calibri"/>
              </a:rPr>
              <a:t>0.26</a:t>
            </a:r>
            <a:r>
              <a:rPr b="0" i="0" lang="en" sz="1600" u="none" cap="none" strike="noStrike">
                <a:solidFill>
                  <a:srgbClr val="000000"/>
                </a:solidFill>
                <a:latin typeface="Calibri"/>
                <a:ea typeface="Calibri"/>
                <a:cs typeface="Calibri"/>
                <a:sym typeface="Calibri"/>
              </a:rPr>
              <a:t> seconds per wave</a:t>
            </a:r>
            <a:endParaRPr b="0" i="0" sz="1600" u="none" cap="none" strike="noStrike">
              <a:solidFill>
                <a:srgbClr val="000000"/>
              </a:solidFill>
              <a:latin typeface="Calibri"/>
              <a:ea typeface="Calibri"/>
              <a:cs typeface="Calibri"/>
              <a:sym typeface="Calibri"/>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Calibri"/>
                <a:ea typeface="Calibri"/>
                <a:cs typeface="Calibri"/>
                <a:sym typeface="Calibri"/>
              </a:rPr>
              <a:t>Random forest has higher overall accuracy</a:t>
            </a:r>
            <a:endParaRPr b="0" i="0" sz="1600" u="none" cap="none" strike="noStrike">
              <a:solidFill>
                <a:srgbClr val="000000"/>
              </a:solidFill>
              <a:latin typeface="Calibri"/>
              <a:ea typeface="Calibri"/>
              <a:cs typeface="Calibri"/>
              <a:sym typeface="Calibri"/>
            </a:endParaRPr>
          </a:p>
        </p:txBody>
      </p:sp>
      <p:sp>
        <p:nvSpPr>
          <p:cNvPr id="152" name="Google Shape;152;p5"/>
          <p:cNvSpPr txBox="1"/>
          <p:nvPr/>
        </p:nvSpPr>
        <p:spPr>
          <a:xfrm>
            <a:off x="2535235" y="1178782"/>
            <a:ext cx="556696" cy="14128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F5496"/>
                </a:solidFill>
                <a:latin typeface="Roboto"/>
                <a:ea typeface="Roboto"/>
                <a:cs typeface="Roboto"/>
                <a:sym typeface="Roboto"/>
              </a:rPr>
              <a:t>99%</a:t>
            </a:r>
            <a:endParaRPr b="1" i="0" sz="1400" u="none" cap="none" strike="noStrike">
              <a:solidFill>
                <a:srgbClr val="2F5496"/>
              </a:solidFill>
              <a:latin typeface="Roboto"/>
              <a:ea typeface="Roboto"/>
              <a:cs typeface="Roboto"/>
              <a:sym typeface="Roboto"/>
            </a:endParaRPr>
          </a:p>
        </p:txBody>
      </p:sp>
      <p:sp>
        <p:nvSpPr>
          <p:cNvPr id="153" name="Google Shape;153;p5"/>
          <p:cNvSpPr txBox="1"/>
          <p:nvPr/>
        </p:nvSpPr>
        <p:spPr>
          <a:xfrm>
            <a:off x="1866460" y="1257250"/>
            <a:ext cx="556696" cy="24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F5496"/>
                </a:solidFill>
                <a:latin typeface="Roboto"/>
                <a:ea typeface="Roboto"/>
                <a:cs typeface="Roboto"/>
                <a:sym typeface="Roboto"/>
              </a:rPr>
              <a:t>98%</a:t>
            </a:r>
            <a:endParaRPr b="1" i="0" sz="1400" u="none" cap="none" strike="noStrike">
              <a:solidFill>
                <a:srgbClr val="2F5496"/>
              </a:solidFill>
              <a:latin typeface="Roboto"/>
              <a:ea typeface="Roboto"/>
              <a:cs typeface="Roboto"/>
              <a:sym typeface="Roboto"/>
            </a:endParaRPr>
          </a:p>
        </p:txBody>
      </p:sp>
      <p:sp>
        <p:nvSpPr>
          <p:cNvPr id="154" name="Google Shape;154;p5"/>
          <p:cNvSpPr txBox="1"/>
          <p:nvPr/>
        </p:nvSpPr>
        <p:spPr>
          <a:xfrm>
            <a:off x="3345594" y="1766932"/>
            <a:ext cx="557215" cy="15983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F5496"/>
                </a:solidFill>
                <a:latin typeface="Roboto"/>
                <a:ea typeface="Roboto"/>
                <a:cs typeface="Roboto"/>
                <a:sym typeface="Roboto"/>
              </a:rPr>
              <a:t>94%</a:t>
            </a:r>
            <a:endParaRPr b="1" i="0" sz="1400" u="none" cap="none" strike="noStrike">
              <a:solidFill>
                <a:srgbClr val="2F5496"/>
              </a:solidFill>
              <a:latin typeface="Roboto"/>
              <a:ea typeface="Roboto"/>
              <a:cs typeface="Roboto"/>
              <a:sym typeface="Roboto"/>
            </a:endParaRPr>
          </a:p>
        </p:txBody>
      </p:sp>
      <p:sp>
        <p:nvSpPr>
          <p:cNvPr id="155" name="Google Shape;155;p5"/>
          <p:cNvSpPr txBox="1"/>
          <p:nvPr/>
        </p:nvSpPr>
        <p:spPr>
          <a:xfrm>
            <a:off x="4000059" y="2134582"/>
            <a:ext cx="571940" cy="15705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F5496"/>
                </a:solidFill>
                <a:latin typeface="Roboto"/>
                <a:ea typeface="Roboto"/>
                <a:cs typeface="Roboto"/>
                <a:sym typeface="Roboto"/>
              </a:rPr>
              <a:t>91%</a:t>
            </a:r>
            <a:endParaRPr b="1" i="0" sz="1400" u="none" cap="none" strike="noStrike">
              <a:solidFill>
                <a:srgbClr val="2F5496"/>
              </a:solidFill>
              <a:latin typeface="Roboto"/>
              <a:ea typeface="Roboto"/>
              <a:cs typeface="Roboto"/>
              <a:sym typeface="Roboto"/>
            </a:endParaRPr>
          </a:p>
        </p:txBody>
      </p:sp>
      <p:sp>
        <p:nvSpPr>
          <p:cNvPr id="156" name="Google Shape;156;p5"/>
          <p:cNvSpPr txBox="1"/>
          <p:nvPr/>
        </p:nvSpPr>
        <p:spPr>
          <a:xfrm>
            <a:off x="1021802" y="1806164"/>
            <a:ext cx="557215" cy="24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F5496"/>
                </a:solidFill>
                <a:latin typeface="Roboto"/>
                <a:ea typeface="Roboto"/>
                <a:cs typeface="Roboto"/>
                <a:sym typeface="Roboto"/>
              </a:rPr>
              <a:t>94%</a:t>
            </a:r>
            <a:endParaRPr b="1" i="0" sz="1400" u="none" cap="none" strike="noStrike">
              <a:solidFill>
                <a:srgbClr val="2F5496"/>
              </a:solidFill>
              <a:latin typeface="Roboto"/>
              <a:ea typeface="Roboto"/>
              <a:cs typeface="Roboto"/>
              <a:sym typeface="Roboto"/>
            </a:endParaRPr>
          </a:p>
        </p:txBody>
      </p:sp>
      <p:sp>
        <p:nvSpPr>
          <p:cNvPr id="157" name="Google Shape;157;p5"/>
          <p:cNvSpPr txBox="1"/>
          <p:nvPr/>
        </p:nvSpPr>
        <p:spPr>
          <a:xfrm>
            <a:off x="1014440" y="2255931"/>
            <a:ext cx="571940" cy="22051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F5496"/>
                </a:solidFill>
                <a:latin typeface="Roboto"/>
                <a:ea typeface="Roboto"/>
                <a:cs typeface="Roboto"/>
                <a:sym typeface="Roboto"/>
              </a:rPr>
              <a:t>90%</a:t>
            </a:r>
            <a:endParaRPr b="1" i="0" sz="1400" u="none" cap="none" strike="noStrike">
              <a:solidFill>
                <a:srgbClr val="2F5496"/>
              </a:solidFill>
              <a:latin typeface="Roboto"/>
              <a:ea typeface="Roboto"/>
              <a:cs typeface="Roboto"/>
              <a:sym typeface="Roboto"/>
            </a:endParaRPr>
          </a:p>
        </p:txBody>
      </p:sp>
      <p:sp>
        <p:nvSpPr>
          <p:cNvPr id="158" name="Google Shape;158;p5"/>
          <p:cNvSpPr txBox="1"/>
          <p:nvPr/>
        </p:nvSpPr>
        <p:spPr>
          <a:xfrm>
            <a:off x="2234910" y="4501037"/>
            <a:ext cx="1406400" cy="331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Model Type</a:t>
            </a:r>
            <a:endParaRPr b="0" i="0" sz="1200" u="none" cap="none" strike="noStrike">
              <a:solidFill>
                <a:srgbClr val="000000"/>
              </a:solidFill>
              <a:latin typeface="Roboto"/>
              <a:ea typeface="Roboto"/>
              <a:cs typeface="Roboto"/>
              <a:sym typeface="Roboto"/>
            </a:endParaRPr>
          </a:p>
        </p:txBody>
      </p:sp>
      <p:sp>
        <p:nvSpPr>
          <p:cNvPr id="159" name="Google Shape;159;p5"/>
          <p:cNvSpPr txBox="1"/>
          <p:nvPr/>
        </p:nvSpPr>
        <p:spPr>
          <a:xfrm rot="-5400000">
            <a:off x="-769261" y="2632222"/>
            <a:ext cx="2355600" cy="3561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Cross Validation Accuracy</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descr="A close up of a logo&#10;&#10;Description generated with high confidence" id="164" name="Google Shape;164;p6"/>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165" name="Google Shape;165;p6"/>
          <p:cNvSpPr txBox="1"/>
          <p:nvPr>
            <p:ph type="title"/>
          </p:nvPr>
        </p:nvSpPr>
        <p:spPr>
          <a:xfrm>
            <a:off x="311700" y="298576"/>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Method - Application</a:t>
            </a:r>
            <a:endParaRPr b="1" sz="2800">
              <a:solidFill>
                <a:srgbClr val="2F5496"/>
              </a:solidFill>
              <a:latin typeface="Comic Sans MS"/>
              <a:ea typeface="Comic Sans MS"/>
              <a:cs typeface="Comic Sans MS"/>
              <a:sym typeface="Comic Sans MS"/>
            </a:endParaRPr>
          </a:p>
        </p:txBody>
      </p:sp>
      <p:sp>
        <p:nvSpPr>
          <p:cNvPr id="166" name="Google Shape;166;p6"/>
          <p:cNvSpPr txBox="1"/>
          <p:nvPr>
            <p:ph idx="1" type="body"/>
          </p:nvPr>
        </p:nvSpPr>
        <p:spPr>
          <a:xfrm>
            <a:off x="3584225" y="1168175"/>
            <a:ext cx="5429400" cy="162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None/>
            </a:pPr>
            <a:r>
              <a:rPr lang="en" sz="1600">
                <a:solidFill>
                  <a:srgbClr val="000000"/>
                </a:solidFill>
              </a:rPr>
              <a:t>A Tetris game built with Python module ‘</a:t>
            </a:r>
            <a:r>
              <a:rPr b="1" lang="en" sz="1600">
                <a:solidFill>
                  <a:srgbClr val="000000"/>
                </a:solidFill>
              </a:rPr>
              <a:t>Pygame</a:t>
            </a:r>
            <a:r>
              <a:rPr lang="en" sz="1600">
                <a:solidFill>
                  <a:srgbClr val="000000"/>
                </a:solidFill>
              </a:rPr>
              <a:t>’. </a:t>
            </a:r>
            <a:endParaRPr sz="1600">
              <a:solidFill>
                <a:srgbClr val="000000"/>
              </a:solidFill>
            </a:endParaRPr>
          </a:p>
          <a:p>
            <a:pPr indent="0" lvl="0" marL="0" marR="0" rtl="0" algn="l">
              <a:lnSpc>
                <a:spcPct val="100000"/>
              </a:lnSpc>
              <a:spcBef>
                <a:spcPts val="0"/>
              </a:spcBef>
              <a:spcAft>
                <a:spcPts val="0"/>
              </a:spcAft>
              <a:buClr>
                <a:schemeClr val="dk1"/>
              </a:buClr>
              <a:buSzPts val="1800"/>
              <a:buNone/>
            </a:pPr>
            <a:r>
              <a:t/>
            </a:r>
            <a:endParaRPr sz="1600">
              <a:solidFill>
                <a:srgbClr val="000000"/>
              </a:solidFill>
            </a:endParaRPr>
          </a:p>
          <a:p>
            <a:pPr indent="0" lvl="0" marL="0" marR="0" rtl="0" algn="l">
              <a:lnSpc>
                <a:spcPct val="100000"/>
              </a:lnSpc>
              <a:spcBef>
                <a:spcPts val="0"/>
              </a:spcBef>
              <a:spcAft>
                <a:spcPts val="0"/>
              </a:spcAft>
              <a:buClr>
                <a:srgbClr val="000000"/>
              </a:buClr>
              <a:buSzPts val="1800"/>
              <a:buNone/>
            </a:pPr>
            <a:r>
              <a:rPr lang="en" sz="1600">
                <a:solidFill>
                  <a:srgbClr val="000000"/>
                </a:solidFill>
              </a:rPr>
              <a:t>The game reads </a:t>
            </a:r>
            <a:r>
              <a:rPr b="1" lang="en" sz="1600">
                <a:solidFill>
                  <a:srgbClr val="000000"/>
                </a:solidFill>
              </a:rPr>
              <a:t>instructions (txt string)</a:t>
            </a:r>
            <a:r>
              <a:rPr lang="en" sz="1600">
                <a:solidFill>
                  <a:srgbClr val="000000"/>
                </a:solidFill>
              </a:rPr>
              <a:t> </a:t>
            </a:r>
            <a:r>
              <a:rPr b="1" lang="en" sz="1600">
                <a:solidFill>
                  <a:srgbClr val="000000"/>
                </a:solidFill>
              </a:rPr>
              <a:t>as input</a:t>
            </a:r>
            <a:r>
              <a:rPr lang="en" sz="1600">
                <a:solidFill>
                  <a:srgbClr val="000000"/>
                </a:solidFill>
              </a:rPr>
              <a:t> from the Classification Model in R. </a:t>
            </a:r>
            <a:endParaRPr sz="1600">
              <a:solidFill>
                <a:srgbClr val="000000"/>
              </a:solidFill>
            </a:endParaRPr>
          </a:p>
          <a:p>
            <a:pPr indent="0" lvl="0" marL="0" marR="0" rtl="0" algn="l">
              <a:lnSpc>
                <a:spcPct val="100000"/>
              </a:lnSpc>
              <a:spcBef>
                <a:spcPts val="0"/>
              </a:spcBef>
              <a:spcAft>
                <a:spcPts val="0"/>
              </a:spcAft>
              <a:buClr>
                <a:schemeClr val="dk1"/>
              </a:buClr>
              <a:buSzPts val="1800"/>
              <a:buNone/>
            </a:pPr>
            <a:r>
              <a:t/>
            </a:r>
            <a:endParaRPr sz="1600">
              <a:solidFill>
                <a:srgbClr val="000000"/>
              </a:solidFill>
            </a:endParaRPr>
          </a:p>
          <a:p>
            <a:pPr indent="0" lvl="0" marL="0" marR="0" rtl="0" algn="l">
              <a:lnSpc>
                <a:spcPct val="100000"/>
              </a:lnSpc>
              <a:spcBef>
                <a:spcPts val="0"/>
              </a:spcBef>
              <a:spcAft>
                <a:spcPts val="0"/>
              </a:spcAft>
              <a:buClr>
                <a:srgbClr val="000000"/>
              </a:buClr>
              <a:buSzPts val="1800"/>
              <a:buNone/>
            </a:pPr>
            <a:r>
              <a:rPr lang="en" sz="1600">
                <a:solidFill>
                  <a:srgbClr val="000000"/>
                </a:solidFill>
              </a:rPr>
              <a:t>We can move pieces by:</a:t>
            </a:r>
            <a:endParaRPr sz="1600">
              <a:solidFill>
                <a:srgbClr val="000000"/>
              </a:solidFill>
            </a:endParaRPr>
          </a:p>
        </p:txBody>
      </p:sp>
      <p:pic>
        <p:nvPicPr>
          <p:cNvPr id="167" name="Google Shape;167;p6"/>
          <p:cNvPicPr preferRelativeResize="0"/>
          <p:nvPr/>
        </p:nvPicPr>
        <p:blipFill rotWithShape="1">
          <a:blip r:embed="rId4">
            <a:alphaModFix/>
          </a:blip>
          <a:srcRect b="0" l="0" r="0" t="0"/>
          <a:stretch/>
        </p:blipFill>
        <p:spPr>
          <a:xfrm>
            <a:off x="401250" y="1168175"/>
            <a:ext cx="2920875" cy="3068949"/>
          </a:xfrm>
          <a:prstGeom prst="rect">
            <a:avLst/>
          </a:prstGeom>
          <a:noFill/>
          <a:ln>
            <a:noFill/>
          </a:ln>
          <a:effectLst>
            <a:outerShdw blurRad="190500" rotWithShape="0" algn="tl">
              <a:srgbClr val="000000">
                <a:alpha val="69803"/>
              </a:srgbClr>
            </a:outerShdw>
          </a:effectLst>
        </p:spPr>
      </p:pic>
      <p:sp>
        <p:nvSpPr>
          <p:cNvPr id="168" name="Google Shape;168;p6"/>
          <p:cNvSpPr txBox="1"/>
          <p:nvPr/>
        </p:nvSpPr>
        <p:spPr>
          <a:xfrm>
            <a:off x="3478753" y="2873822"/>
            <a:ext cx="2531700" cy="125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2F5496"/>
                </a:solidFill>
                <a:latin typeface="Roboto"/>
                <a:ea typeface="Roboto"/>
                <a:cs typeface="Roboto"/>
                <a:sym typeface="Roboto"/>
              </a:rPr>
              <a:t>Mode 1</a:t>
            </a:r>
            <a:endParaRPr b="1" i="0" sz="1400" u="sng" cap="none" strike="noStrike">
              <a:solidFill>
                <a:srgbClr val="2F549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sng"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Left - Looking Left</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Right - Looking Right</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Rotate - Blink</a:t>
            </a:r>
            <a:endParaRPr b="0" i="0" sz="1400" u="none" cap="none" strike="noStrike">
              <a:solidFill>
                <a:srgbClr val="000000"/>
              </a:solidFill>
              <a:latin typeface="Roboto"/>
              <a:ea typeface="Roboto"/>
              <a:cs typeface="Roboto"/>
              <a:sym typeface="Roboto"/>
            </a:endParaRPr>
          </a:p>
        </p:txBody>
      </p:sp>
      <p:sp>
        <p:nvSpPr>
          <p:cNvPr id="169" name="Google Shape;169;p6"/>
          <p:cNvSpPr txBox="1"/>
          <p:nvPr/>
        </p:nvSpPr>
        <p:spPr>
          <a:xfrm>
            <a:off x="6010453" y="2873822"/>
            <a:ext cx="2531700" cy="125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2F5496"/>
                </a:solidFill>
                <a:latin typeface="Roboto"/>
                <a:ea typeface="Roboto"/>
                <a:cs typeface="Roboto"/>
                <a:sym typeface="Roboto"/>
              </a:rPr>
              <a:t>Mode 2</a:t>
            </a:r>
            <a:endParaRPr b="1" i="0" sz="1400" u="sng" cap="none" strike="noStrike">
              <a:solidFill>
                <a:srgbClr val="2F549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sng"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chemeClr val="dk1"/>
                </a:solidFill>
                <a:latin typeface="Roboto"/>
                <a:ea typeface="Roboto"/>
                <a:cs typeface="Roboto"/>
                <a:sym typeface="Roboto"/>
              </a:rPr>
              <a:t>Left - Looking Down</a:t>
            </a:r>
            <a:endParaRPr b="0" i="0" sz="14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chemeClr val="dk1"/>
                </a:solidFill>
                <a:latin typeface="Roboto"/>
                <a:ea typeface="Roboto"/>
                <a:cs typeface="Roboto"/>
                <a:sym typeface="Roboto"/>
              </a:rPr>
              <a:t>Right - Looking Up</a:t>
            </a:r>
            <a:endParaRPr b="0" i="0" sz="14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chemeClr val="dk1"/>
                </a:solidFill>
                <a:latin typeface="Roboto"/>
                <a:ea typeface="Roboto"/>
                <a:cs typeface="Roboto"/>
                <a:sym typeface="Roboto"/>
              </a:rPr>
              <a:t>Rotate - Blink</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descr="A close up of a logo&#10;&#10;Description generated with high confidence" id="174" name="Google Shape;174;p7"/>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175" name="Google Shape;175;p7"/>
          <p:cNvSpPr/>
          <p:nvPr/>
        </p:nvSpPr>
        <p:spPr>
          <a:xfrm>
            <a:off x="5253089" y="1078772"/>
            <a:ext cx="3156857" cy="1254273"/>
          </a:xfrm>
          <a:prstGeom prst="rect">
            <a:avLst/>
          </a:prstGeom>
          <a:solidFill>
            <a:srgbClr val="E8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 name="Google Shape;176;p7"/>
          <p:cNvSpPr/>
          <p:nvPr/>
        </p:nvSpPr>
        <p:spPr>
          <a:xfrm>
            <a:off x="4484612" y="2716041"/>
            <a:ext cx="3156857" cy="1254273"/>
          </a:xfrm>
          <a:prstGeom prst="rect">
            <a:avLst/>
          </a:prstGeom>
          <a:solidFill>
            <a:srgbClr val="E8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7"/>
          <p:cNvSpPr txBox="1"/>
          <p:nvPr>
            <p:ph type="title"/>
          </p:nvPr>
        </p:nvSpPr>
        <p:spPr>
          <a:xfrm>
            <a:off x="362676" y="270206"/>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Performance of Left, Right, Blink Classifier</a:t>
            </a:r>
            <a:endParaRPr b="1" sz="2800">
              <a:solidFill>
                <a:srgbClr val="2F5496"/>
              </a:solidFill>
              <a:latin typeface="Comic Sans MS"/>
              <a:ea typeface="Comic Sans MS"/>
              <a:cs typeface="Comic Sans MS"/>
              <a:sym typeface="Comic Sans MS"/>
            </a:endParaRPr>
          </a:p>
        </p:txBody>
      </p:sp>
      <p:sp>
        <p:nvSpPr>
          <p:cNvPr id="178" name="Google Shape;178;p7"/>
          <p:cNvSpPr txBox="1"/>
          <p:nvPr/>
        </p:nvSpPr>
        <p:spPr>
          <a:xfrm>
            <a:off x="561460" y="925213"/>
            <a:ext cx="3703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Results of 5-Fold Cross Validation on Training Data</a:t>
            </a:r>
            <a:endParaRPr b="0" i="0" sz="1400" u="none" cap="none" strike="noStrike">
              <a:solidFill>
                <a:srgbClr val="000000"/>
              </a:solidFill>
              <a:latin typeface="Roboto"/>
              <a:ea typeface="Roboto"/>
              <a:cs typeface="Roboto"/>
              <a:sym typeface="Roboto"/>
            </a:endParaRPr>
          </a:p>
        </p:txBody>
      </p:sp>
      <p:sp>
        <p:nvSpPr>
          <p:cNvPr id="179" name="Google Shape;179;p7"/>
          <p:cNvSpPr txBox="1"/>
          <p:nvPr/>
        </p:nvSpPr>
        <p:spPr>
          <a:xfrm>
            <a:off x="5419292" y="1173186"/>
            <a:ext cx="29319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a:ea typeface="Roboto"/>
                <a:cs typeface="Roboto"/>
                <a:sym typeface="Roboto"/>
              </a:rPr>
              <a:t>Results of Testing Live Signals in Production</a:t>
            </a:r>
            <a:endParaRPr b="0" i="0" sz="1400" u="none" cap="none" strike="noStrike">
              <a:solidFill>
                <a:schemeClr val="dk1"/>
              </a:solidFill>
              <a:latin typeface="Roboto"/>
              <a:ea typeface="Roboto"/>
              <a:cs typeface="Roboto"/>
              <a:sym typeface="Roboto"/>
            </a:endParaRPr>
          </a:p>
        </p:txBody>
      </p:sp>
      <p:sp>
        <p:nvSpPr>
          <p:cNvPr id="180" name="Google Shape;180;p7"/>
          <p:cNvSpPr txBox="1"/>
          <p:nvPr/>
        </p:nvSpPr>
        <p:spPr>
          <a:xfrm>
            <a:off x="4590769" y="2801207"/>
            <a:ext cx="30507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a:ea typeface="Roboto"/>
                <a:cs typeface="Roboto"/>
                <a:sym typeface="Roboto"/>
              </a:rPr>
              <a:t>Results of Testing Live Signals in Production (Out of Sample Testing)</a:t>
            </a:r>
            <a:endParaRPr b="0" i="0" sz="1400" u="none" cap="none" strike="noStrike">
              <a:solidFill>
                <a:schemeClr val="dk1"/>
              </a:solidFill>
              <a:latin typeface="Roboto"/>
              <a:ea typeface="Roboto"/>
              <a:cs typeface="Roboto"/>
              <a:sym typeface="Roboto"/>
            </a:endParaRPr>
          </a:p>
        </p:txBody>
      </p:sp>
      <p:sp>
        <p:nvSpPr>
          <p:cNvPr id="181" name="Google Shape;181;p7"/>
          <p:cNvSpPr txBox="1"/>
          <p:nvPr/>
        </p:nvSpPr>
        <p:spPr>
          <a:xfrm>
            <a:off x="5768017" y="1705908"/>
            <a:ext cx="2127000" cy="6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Roboto"/>
                <a:ea typeface="Roboto"/>
                <a:cs typeface="Roboto"/>
                <a:sym typeface="Roboto"/>
              </a:rPr>
              <a:t>96% Accuracy </a:t>
            </a:r>
            <a:endParaRPr b="1" i="0" sz="2200" u="none" cap="none" strike="noStrike">
              <a:solidFill>
                <a:schemeClr val="dk1"/>
              </a:solidFill>
              <a:latin typeface="Roboto"/>
              <a:ea typeface="Roboto"/>
              <a:cs typeface="Roboto"/>
              <a:sym typeface="Roboto"/>
            </a:endParaRPr>
          </a:p>
        </p:txBody>
      </p:sp>
      <p:sp>
        <p:nvSpPr>
          <p:cNvPr id="182" name="Google Shape;182;p7"/>
          <p:cNvSpPr txBox="1"/>
          <p:nvPr/>
        </p:nvSpPr>
        <p:spPr>
          <a:xfrm>
            <a:off x="4999540" y="3362514"/>
            <a:ext cx="2127000" cy="6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Roboto"/>
                <a:ea typeface="Roboto"/>
                <a:cs typeface="Roboto"/>
                <a:sym typeface="Roboto"/>
              </a:rPr>
              <a:t>92% Accuracy </a:t>
            </a:r>
            <a:endParaRPr b="1" i="0" sz="2200" u="none" cap="none" strike="noStrike">
              <a:solidFill>
                <a:schemeClr val="dk1"/>
              </a:solidFill>
              <a:latin typeface="Roboto"/>
              <a:ea typeface="Roboto"/>
              <a:cs typeface="Roboto"/>
              <a:sym typeface="Roboto"/>
            </a:endParaRPr>
          </a:p>
        </p:txBody>
      </p:sp>
      <p:pic>
        <p:nvPicPr>
          <p:cNvPr id="183" name="Google Shape;183;p7"/>
          <p:cNvPicPr preferRelativeResize="0"/>
          <p:nvPr/>
        </p:nvPicPr>
        <p:blipFill rotWithShape="1">
          <a:blip r:embed="rId4">
            <a:alphaModFix/>
          </a:blip>
          <a:srcRect b="0" l="0" r="0" t="0"/>
          <a:stretch/>
        </p:blipFill>
        <p:spPr>
          <a:xfrm>
            <a:off x="531405" y="1522270"/>
            <a:ext cx="3422030" cy="2718425"/>
          </a:xfrm>
          <a:prstGeom prst="rect">
            <a:avLst/>
          </a:prstGeom>
          <a:noFill/>
          <a:ln>
            <a:noFill/>
          </a:ln>
        </p:spPr>
      </p:pic>
      <p:sp>
        <p:nvSpPr>
          <p:cNvPr id="184" name="Google Shape;184;p7"/>
          <p:cNvSpPr txBox="1"/>
          <p:nvPr/>
        </p:nvSpPr>
        <p:spPr>
          <a:xfrm>
            <a:off x="1099720" y="4218287"/>
            <a:ext cx="2486700" cy="6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Roboto"/>
                <a:ea typeface="Roboto"/>
                <a:cs typeface="Roboto"/>
                <a:sym typeface="Roboto"/>
              </a:rPr>
              <a:t>98% Accuracy </a:t>
            </a:r>
            <a:endParaRPr b="1" i="0" sz="2200" u="none" cap="none" strike="noStrik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descr="A close up of a logo&#10;&#10;Description generated with high confidence" id="189" name="Google Shape;189;p8"/>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190" name="Google Shape;190;p8"/>
          <p:cNvSpPr/>
          <p:nvPr/>
        </p:nvSpPr>
        <p:spPr>
          <a:xfrm>
            <a:off x="5123473" y="1944613"/>
            <a:ext cx="3156857" cy="1254273"/>
          </a:xfrm>
          <a:prstGeom prst="rect">
            <a:avLst/>
          </a:prstGeom>
          <a:solidFill>
            <a:srgbClr val="E8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p8"/>
          <p:cNvSpPr txBox="1"/>
          <p:nvPr>
            <p:ph type="title"/>
          </p:nvPr>
        </p:nvSpPr>
        <p:spPr>
          <a:xfrm>
            <a:off x="311700" y="239613"/>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Performance of Up, Down, Blink Classifier</a:t>
            </a:r>
            <a:endParaRPr b="1" sz="2800">
              <a:solidFill>
                <a:srgbClr val="2F5496"/>
              </a:solidFill>
              <a:latin typeface="Comic Sans MS"/>
              <a:ea typeface="Comic Sans MS"/>
              <a:cs typeface="Comic Sans MS"/>
              <a:sym typeface="Comic Sans MS"/>
            </a:endParaRPr>
          </a:p>
        </p:txBody>
      </p:sp>
      <p:sp>
        <p:nvSpPr>
          <p:cNvPr id="192" name="Google Shape;192;p8"/>
          <p:cNvSpPr txBox="1"/>
          <p:nvPr/>
        </p:nvSpPr>
        <p:spPr>
          <a:xfrm>
            <a:off x="678327" y="1026791"/>
            <a:ext cx="3703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Results of 5-Fold Cross Validation on Training Data</a:t>
            </a:r>
            <a:endParaRPr b="0" i="0" sz="1400" u="none" cap="none" strike="noStrike">
              <a:solidFill>
                <a:srgbClr val="000000"/>
              </a:solidFill>
              <a:latin typeface="Roboto"/>
              <a:ea typeface="Roboto"/>
              <a:cs typeface="Roboto"/>
              <a:sym typeface="Roboto"/>
            </a:endParaRPr>
          </a:p>
        </p:txBody>
      </p:sp>
      <p:sp>
        <p:nvSpPr>
          <p:cNvPr id="193" name="Google Shape;193;p8"/>
          <p:cNvSpPr txBox="1"/>
          <p:nvPr/>
        </p:nvSpPr>
        <p:spPr>
          <a:xfrm>
            <a:off x="5225436" y="2076097"/>
            <a:ext cx="29319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Results of Testing Live Signals in Production</a:t>
            </a:r>
            <a:endParaRPr b="0" i="0" sz="1400" u="none" cap="none" strike="noStrike">
              <a:solidFill>
                <a:srgbClr val="000000"/>
              </a:solidFill>
              <a:latin typeface="Roboto"/>
              <a:ea typeface="Roboto"/>
              <a:cs typeface="Roboto"/>
              <a:sym typeface="Roboto"/>
            </a:endParaRPr>
          </a:p>
        </p:txBody>
      </p:sp>
      <p:sp>
        <p:nvSpPr>
          <p:cNvPr id="194" name="Google Shape;194;p8"/>
          <p:cNvSpPr txBox="1"/>
          <p:nvPr/>
        </p:nvSpPr>
        <p:spPr>
          <a:xfrm>
            <a:off x="5627886" y="2635297"/>
            <a:ext cx="2127000" cy="6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Roboto"/>
                <a:ea typeface="Roboto"/>
                <a:cs typeface="Roboto"/>
                <a:sym typeface="Roboto"/>
              </a:rPr>
              <a:t>94% Accuracy </a:t>
            </a:r>
            <a:endParaRPr b="1" i="0" sz="2200" u="none" cap="none" strike="noStrike">
              <a:solidFill>
                <a:srgbClr val="000000"/>
              </a:solidFill>
              <a:latin typeface="Roboto"/>
              <a:ea typeface="Roboto"/>
              <a:cs typeface="Roboto"/>
              <a:sym typeface="Roboto"/>
            </a:endParaRPr>
          </a:p>
        </p:txBody>
      </p:sp>
      <p:pic>
        <p:nvPicPr>
          <p:cNvPr id="195" name="Google Shape;195;p8"/>
          <p:cNvPicPr preferRelativeResize="0"/>
          <p:nvPr/>
        </p:nvPicPr>
        <p:blipFill rotWithShape="1">
          <a:blip r:embed="rId4">
            <a:alphaModFix/>
          </a:blip>
          <a:srcRect b="0" l="0" r="0" t="0"/>
          <a:stretch/>
        </p:blipFill>
        <p:spPr>
          <a:xfrm>
            <a:off x="645677" y="1577516"/>
            <a:ext cx="3374852" cy="2706200"/>
          </a:xfrm>
          <a:prstGeom prst="rect">
            <a:avLst/>
          </a:prstGeom>
          <a:noFill/>
          <a:ln>
            <a:noFill/>
          </a:ln>
        </p:spPr>
      </p:pic>
      <p:sp>
        <p:nvSpPr>
          <p:cNvPr id="196" name="Google Shape;196;p8"/>
          <p:cNvSpPr txBox="1"/>
          <p:nvPr/>
        </p:nvSpPr>
        <p:spPr>
          <a:xfrm>
            <a:off x="1286727" y="4283716"/>
            <a:ext cx="2486700" cy="6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Roboto"/>
                <a:ea typeface="Roboto"/>
                <a:cs typeface="Roboto"/>
                <a:sym typeface="Roboto"/>
              </a:rPr>
              <a:t>94% Accuracy </a:t>
            </a:r>
            <a:endParaRPr b="1" i="0" sz="2200" u="none" cap="none" strike="noStrike">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descr="A close up of a logo&#10;&#10;Description generated with high confidence" id="201" name="Google Shape;201;p9"/>
          <p:cNvPicPr preferRelativeResize="0"/>
          <p:nvPr/>
        </p:nvPicPr>
        <p:blipFill rotWithShape="1">
          <a:blip r:embed="rId3">
            <a:alphaModFix/>
          </a:blip>
          <a:srcRect b="0" l="0" r="0" t="0"/>
          <a:stretch/>
        </p:blipFill>
        <p:spPr>
          <a:xfrm>
            <a:off x="228" y="0"/>
            <a:ext cx="9143543" cy="5143500"/>
          </a:xfrm>
          <a:prstGeom prst="rect">
            <a:avLst/>
          </a:prstGeom>
          <a:noFill/>
          <a:ln>
            <a:noFill/>
          </a:ln>
        </p:spPr>
      </p:pic>
      <p:sp>
        <p:nvSpPr>
          <p:cNvPr id="202" name="Google Shape;202;p9"/>
          <p:cNvSpPr txBox="1"/>
          <p:nvPr>
            <p:ph type="title"/>
          </p:nvPr>
        </p:nvSpPr>
        <p:spPr>
          <a:xfrm>
            <a:off x="311700" y="311038"/>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3000"/>
              <a:buFont typeface="Comic Sans MS"/>
              <a:buNone/>
            </a:pPr>
            <a:r>
              <a:rPr b="1" lang="en" sz="2800">
                <a:solidFill>
                  <a:srgbClr val="2F5496"/>
                </a:solidFill>
                <a:latin typeface="Comic Sans MS"/>
                <a:ea typeface="Comic Sans MS"/>
                <a:cs typeface="Comic Sans MS"/>
                <a:sym typeface="Comic Sans MS"/>
              </a:rPr>
              <a:t>Speed of Production System</a:t>
            </a:r>
            <a:endParaRPr/>
          </a:p>
        </p:txBody>
      </p:sp>
      <p:sp>
        <p:nvSpPr>
          <p:cNvPr id="203" name="Google Shape;203;p9"/>
          <p:cNvSpPr txBox="1"/>
          <p:nvPr>
            <p:ph idx="1" type="body"/>
          </p:nvPr>
        </p:nvSpPr>
        <p:spPr>
          <a:xfrm>
            <a:off x="311700" y="1229875"/>
            <a:ext cx="8520600" cy="2917582"/>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800"/>
              <a:buChar char="●"/>
            </a:pPr>
            <a:r>
              <a:rPr lang="en"/>
              <a:t>Time taken for model to classify a wave signal in training environment</a:t>
            </a:r>
            <a:endParaRPr/>
          </a:p>
          <a:p>
            <a:pPr indent="-342900" lvl="1" marL="914400" rtl="0" algn="l">
              <a:lnSpc>
                <a:spcPct val="90000"/>
              </a:lnSpc>
              <a:spcBef>
                <a:spcPts val="0"/>
              </a:spcBef>
              <a:spcAft>
                <a:spcPts val="0"/>
              </a:spcAft>
              <a:buClr>
                <a:schemeClr val="dk1"/>
              </a:buClr>
              <a:buSzPts val="1800"/>
              <a:buChar char="○"/>
            </a:pPr>
            <a:r>
              <a:rPr b="1" lang="en" sz="2400"/>
              <a:t>0.1 - 0.2 seconds</a:t>
            </a:r>
            <a:endParaRPr/>
          </a:p>
          <a:p>
            <a:pPr indent="0" lvl="0" marL="457200" rtl="0" algn="l">
              <a:lnSpc>
                <a:spcPct val="90000"/>
              </a:lnSpc>
              <a:spcBef>
                <a:spcPts val="1600"/>
              </a:spcBef>
              <a:spcAft>
                <a:spcPts val="0"/>
              </a:spcAft>
              <a:buClr>
                <a:schemeClr val="dk1"/>
              </a:buClr>
              <a:buSzPts val="1800"/>
              <a:buNone/>
            </a:pPr>
            <a:r>
              <a:t/>
            </a:r>
            <a:endParaRPr b="1"/>
          </a:p>
          <a:p>
            <a:pPr indent="-342900" lvl="0" marL="457200" rtl="0" algn="l">
              <a:lnSpc>
                <a:spcPct val="90000"/>
              </a:lnSpc>
              <a:spcBef>
                <a:spcPts val="1600"/>
              </a:spcBef>
              <a:spcAft>
                <a:spcPts val="0"/>
              </a:spcAft>
              <a:buClr>
                <a:schemeClr val="dk1"/>
              </a:buClr>
              <a:buSzPts val="1800"/>
              <a:buChar char="●"/>
            </a:pPr>
            <a:r>
              <a:rPr lang="en"/>
              <a:t>Lag Time from the initial eye movement to Tetris piece movement in the live streaming environment</a:t>
            </a:r>
            <a:endParaRPr/>
          </a:p>
          <a:p>
            <a:pPr indent="-342900" lvl="1" marL="914400" rtl="0" algn="l">
              <a:lnSpc>
                <a:spcPct val="90000"/>
              </a:lnSpc>
              <a:spcBef>
                <a:spcPts val="0"/>
              </a:spcBef>
              <a:spcAft>
                <a:spcPts val="0"/>
              </a:spcAft>
              <a:buClr>
                <a:schemeClr val="dk1"/>
              </a:buClr>
              <a:buSzPts val="1800"/>
              <a:buChar char="○"/>
            </a:pPr>
            <a:r>
              <a:rPr b="1" lang="en" sz="2400"/>
              <a:t>2 - 2.5 seconds</a:t>
            </a:r>
            <a:r>
              <a:rPr lang="en" sz="2400"/>
              <a:t> </a:t>
            </a:r>
            <a:endParaRPr/>
          </a:p>
          <a:p>
            <a:pPr indent="0" lvl="0" marL="0" rtl="0" algn="l">
              <a:lnSpc>
                <a:spcPct val="90000"/>
              </a:lnSpc>
              <a:spcBef>
                <a:spcPts val="1600"/>
              </a:spcBef>
              <a:spcAft>
                <a:spcPts val="1600"/>
              </a:spcAft>
              <a:buClr>
                <a:schemeClr val="dk1"/>
              </a:buClr>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2020-05-24T17:38:18Z</dcterms:created>
  <dc:creator>Phuong Ho</dc:creator>
</cp:coreProperties>
</file>